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9" r:id="rId4"/>
    <p:sldId id="261" r:id="rId5"/>
    <p:sldId id="260" r:id="rId6"/>
    <p:sldId id="301" r:id="rId7"/>
    <p:sldId id="290" r:id="rId8"/>
    <p:sldId id="291" r:id="rId9"/>
    <p:sldId id="302" r:id="rId10"/>
    <p:sldId id="292" r:id="rId11"/>
    <p:sldId id="303" r:id="rId12"/>
    <p:sldId id="293" r:id="rId13"/>
    <p:sldId id="294" r:id="rId14"/>
    <p:sldId id="296" r:id="rId15"/>
    <p:sldId id="304" r:id="rId16"/>
    <p:sldId id="305" r:id="rId17"/>
    <p:sldId id="306" r:id="rId18"/>
    <p:sldId id="307" r:id="rId19"/>
    <p:sldId id="299" r:id="rId20"/>
    <p:sldId id="308" r:id="rId21"/>
    <p:sldId id="295" r:id="rId22"/>
    <p:sldId id="269" r:id="rId23"/>
    <p:sldId id="321" r:id="rId24"/>
    <p:sldId id="322" r:id="rId25"/>
    <p:sldId id="323" r:id="rId26"/>
    <p:sldId id="329" r:id="rId27"/>
    <p:sldId id="326" r:id="rId28"/>
    <p:sldId id="327" r:id="rId29"/>
    <p:sldId id="328" r:id="rId30"/>
    <p:sldId id="330" r:id="rId31"/>
    <p:sldId id="331" r:id="rId32"/>
    <p:sldId id="309" r:id="rId33"/>
    <p:sldId id="318" r:id="rId34"/>
    <p:sldId id="310" r:id="rId35"/>
    <p:sldId id="319" r:id="rId36"/>
    <p:sldId id="320" r:id="rId37"/>
    <p:sldId id="311" r:id="rId38"/>
    <p:sldId id="313" r:id="rId39"/>
    <p:sldId id="314" r:id="rId40"/>
    <p:sldId id="315" r:id="rId41"/>
    <p:sldId id="316" r:id="rId42"/>
    <p:sldId id="312" r:id="rId43"/>
    <p:sldId id="317" r:id="rId44"/>
    <p:sldId id="300" r:id="rId45"/>
    <p:sldId id="280" r:id="rId46"/>
    <p:sldId id="332" r:id="rId47"/>
    <p:sldId id="333" r:id="rId48"/>
    <p:sldId id="284" r:id="rId49"/>
    <p:sldId id="257" r:id="rId5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44" y="330"/>
      </p:cViewPr>
      <p:guideLst>
        <p:guide orient="horz" pos="2160"/>
        <p:guide pos="3817"/>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7367\Documents\WeChat%20Files\cx18256500961\Files\&#24635;&#20998;&#34920;(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前十五周绩效考核</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Sheet1!$K$83</c:f>
              <c:strCache>
                <c:ptCount val="1"/>
                <c:pt idx="0">
                  <c:v>郑友璐</c:v>
                </c:pt>
              </c:strCache>
            </c:strRef>
          </c:tx>
          <c:spPr>
            <a:ln w="28575" cap="rnd">
              <a:solidFill>
                <a:schemeClr val="accent1"/>
              </a:solidFill>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Sheet1!$L$83:$Q$83</c:f>
              <c:numCache>
                <c:formatCode>General</c:formatCode>
                <c:ptCount val="6"/>
                <c:pt idx="0">
                  <c:v>0.94576923076923092</c:v>
                </c:pt>
                <c:pt idx="1">
                  <c:v>0.89692307692307693</c:v>
                </c:pt>
                <c:pt idx="2">
                  <c:v>0.88692307692307693</c:v>
                </c:pt>
                <c:pt idx="3">
                  <c:v>0.95384615384615379</c:v>
                </c:pt>
                <c:pt idx="4">
                  <c:v>0.99230769230769234</c:v>
                </c:pt>
                <c:pt idx="5">
                  <c:v>0.99615384615384617</c:v>
                </c:pt>
              </c:numCache>
            </c:numRef>
          </c:val>
          <c:smooth val="0"/>
          <c:extLst>
            <c:ext xmlns:c16="http://schemas.microsoft.com/office/drawing/2014/chart" uri="{C3380CC4-5D6E-409C-BE32-E72D297353CC}">
              <c16:uniqueId val="{00000000-2276-4FD8-B013-D91B5861E26C}"/>
            </c:ext>
          </c:extLst>
        </c:ser>
        <c:ser>
          <c:idx val="1"/>
          <c:order val="1"/>
          <c:tx>
            <c:strRef>
              <c:f>Sheet1!$K$84</c:f>
              <c:strCache>
                <c:ptCount val="1"/>
                <c:pt idx="0">
                  <c:v>石梦韬</c:v>
                </c:pt>
              </c:strCache>
            </c:strRef>
          </c:tx>
          <c:spPr>
            <a:ln w="28575" cap="rnd">
              <a:solidFill>
                <a:schemeClr val="accent2"/>
              </a:solidFill>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Sheet1!$L$84:$Q$84</c:f>
              <c:numCache>
                <c:formatCode>General</c:formatCode>
                <c:ptCount val="6"/>
                <c:pt idx="0">
                  <c:v>0.95788461538461545</c:v>
                </c:pt>
                <c:pt idx="1">
                  <c:v>0.93576923076923069</c:v>
                </c:pt>
                <c:pt idx="2">
                  <c:v>0.90384615384615385</c:v>
                </c:pt>
                <c:pt idx="3">
                  <c:v>0.98384615384615393</c:v>
                </c:pt>
                <c:pt idx="4">
                  <c:v>0.97692307692307701</c:v>
                </c:pt>
                <c:pt idx="5">
                  <c:v>0.97307692307692295</c:v>
                </c:pt>
              </c:numCache>
            </c:numRef>
          </c:val>
          <c:smooth val="0"/>
          <c:extLst>
            <c:ext xmlns:c16="http://schemas.microsoft.com/office/drawing/2014/chart" uri="{C3380CC4-5D6E-409C-BE32-E72D297353CC}">
              <c16:uniqueId val="{00000001-2276-4FD8-B013-D91B5861E26C}"/>
            </c:ext>
          </c:extLst>
        </c:ser>
        <c:ser>
          <c:idx val="2"/>
          <c:order val="2"/>
          <c:tx>
            <c:strRef>
              <c:f>Sheet1!$K$85</c:f>
              <c:strCache>
                <c:ptCount val="1"/>
                <c:pt idx="0">
                  <c:v>陈栩</c:v>
                </c:pt>
              </c:strCache>
            </c:strRef>
          </c:tx>
          <c:spPr>
            <a:ln w="28575" cap="rnd">
              <a:solidFill>
                <a:srgbClr val="FF0000"/>
              </a:solidFill>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Sheet1!$L$85:$Q$85</c:f>
              <c:numCache>
                <c:formatCode>General</c:formatCode>
                <c:ptCount val="6"/>
                <c:pt idx="0">
                  <c:v>0.95480769230769236</c:v>
                </c:pt>
                <c:pt idx="1">
                  <c:v>0.9226923076923077</c:v>
                </c:pt>
                <c:pt idx="2">
                  <c:v>0.91153846153846152</c:v>
                </c:pt>
                <c:pt idx="3">
                  <c:v>0.98692307692307701</c:v>
                </c:pt>
                <c:pt idx="4">
                  <c:v>0.98076923076923084</c:v>
                </c:pt>
                <c:pt idx="5">
                  <c:v>0.97692307692307701</c:v>
                </c:pt>
              </c:numCache>
            </c:numRef>
          </c:val>
          <c:smooth val="0"/>
          <c:extLst>
            <c:ext xmlns:c16="http://schemas.microsoft.com/office/drawing/2014/chart" uri="{C3380CC4-5D6E-409C-BE32-E72D297353CC}">
              <c16:uniqueId val="{00000002-2276-4FD8-B013-D91B5861E26C}"/>
            </c:ext>
          </c:extLst>
        </c:ser>
        <c:ser>
          <c:idx val="3"/>
          <c:order val="3"/>
          <c:tx>
            <c:strRef>
              <c:f>Sheet1!$K$86</c:f>
              <c:strCache>
                <c:ptCount val="1"/>
                <c:pt idx="0">
                  <c:v>吴子乔</c:v>
                </c:pt>
              </c:strCache>
            </c:strRef>
          </c:tx>
          <c:spPr>
            <a:ln w="28575" cap="rnd">
              <a:solidFill>
                <a:schemeClr val="accent4"/>
              </a:solidFill>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Sheet1!$L$86:$Q$86</c:f>
              <c:numCache>
                <c:formatCode>General</c:formatCode>
                <c:ptCount val="6"/>
                <c:pt idx="0">
                  <c:v>0.96307692307692305</c:v>
                </c:pt>
                <c:pt idx="1">
                  <c:v>0.93230769230769239</c:v>
                </c:pt>
                <c:pt idx="2">
                  <c:v>0.90153846153846151</c:v>
                </c:pt>
                <c:pt idx="3">
                  <c:v>0.96769230769230763</c:v>
                </c:pt>
                <c:pt idx="4">
                  <c:v>0.97461538461538466</c:v>
                </c:pt>
                <c:pt idx="5">
                  <c:v>0.95769230769230762</c:v>
                </c:pt>
              </c:numCache>
            </c:numRef>
          </c:val>
          <c:smooth val="0"/>
          <c:extLst>
            <c:ext xmlns:c16="http://schemas.microsoft.com/office/drawing/2014/chart" uri="{C3380CC4-5D6E-409C-BE32-E72D297353CC}">
              <c16:uniqueId val="{00000003-2276-4FD8-B013-D91B5861E26C}"/>
            </c:ext>
          </c:extLst>
        </c:ser>
        <c:ser>
          <c:idx val="4"/>
          <c:order val="4"/>
          <c:tx>
            <c:strRef>
              <c:f>Sheet1!$K$87</c:f>
              <c:strCache>
                <c:ptCount val="1"/>
                <c:pt idx="0">
                  <c:v>吴浩伟</c:v>
                </c:pt>
              </c:strCache>
            </c:strRef>
          </c:tx>
          <c:spPr>
            <a:ln w="28575" cap="rnd">
              <a:solidFill>
                <a:srgbClr val="92D050"/>
              </a:solidFill>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Sheet1!$L$87:$Q$87</c:f>
              <c:numCache>
                <c:formatCode>General</c:formatCode>
                <c:ptCount val="6"/>
                <c:pt idx="0">
                  <c:v>0.96288461538461534</c:v>
                </c:pt>
                <c:pt idx="1">
                  <c:v>0.93269230769230782</c:v>
                </c:pt>
                <c:pt idx="2">
                  <c:v>0.88000000000000012</c:v>
                </c:pt>
                <c:pt idx="3">
                  <c:v>0.97384615384615381</c:v>
                </c:pt>
                <c:pt idx="4">
                  <c:v>0.98000000000000009</c:v>
                </c:pt>
                <c:pt idx="5">
                  <c:v>0.96615384615384614</c:v>
                </c:pt>
              </c:numCache>
            </c:numRef>
          </c:val>
          <c:smooth val="0"/>
          <c:extLst>
            <c:ext xmlns:c16="http://schemas.microsoft.com/office/drawing/2014/chart" uri="{C3380CC4-5D6E-409C-BE32-E72D297353CC}">
              <c16:uniqueId val="{00000004-2276-4FD8-B013-D91B5861E26C}"/>
            </c:ext>
          </c:extLst>
        </c:ser>
        <c:ser>
          <c:idx val="5"/>
          <c:order val="5"/>
          <c:tx>
            <c:strRef>
              <c:f>Sheet1!$K$88</c:f>
              <c:strCache>
                <c:ptCount val="1"/>
                <c:pt idx="0">
                  <c:v>平均</c:v>
                </c:pt>
              </c:strCache>
            </c:strRef>
          </c:tx>
          <c:spPr>
            <a:ln w="28575" cap="rnd">
              <a:solidFill>
                <a:schemeClr val="accent6"/>
              </a:solidFill>
              <a:prstDash val="sysDot"/>
              <a:round/>
            </a:ln>
            <a:effectLst/>
          </c:spPr>
          <c:marker>
            <c:symbol val="none"/>
          </c:marker>
          <c:cat>
            <c:strRef>
              <c:f>Sheet1!$L$82:$Q$82</c:f>
              <c:strCache>
                <c:ptCount val="6"/>
                <c:pt idx="0">
                  <c:v>工作任务</c:v>
                </c:pt>
                <c:pt idx="1">
                  <c:v>工作质量</c:v>
                </c:pt>
                <c:pt idx="2">
                  <c:v>工作技能</c:v>
                </c:pt>
                <c:pt idx="3">
                  <c:v>工作态度</c:v>
                </c:pt>
                <c:pt idx="4">
                  <c:v>协调性</c:v>
                </c:pt>
                <c:pt idx="5">
                  <c:v>纪律性</c:v>
                </c:pt>
              </c:strCache>
            </c:strRef>
          </c:cat>
          <c:val>
            <c:numRef>
              <c:f>Sheet1!$L$88:$Q$88</c:f>
              <c:numCache>
                <c:formatCode>General</c:formatCode>
                <c:ptCount val="6"/>
                <c:pt idx="0">
                  <c:v>0.95688461538461544</c:v>
                </c:pt>
                <c:pt idx="1">
                  <c:v>0.92407692307692313</c:v>
                </c:pt>
                <c:pt idx="2">
                  <c:v>0.89676923076923087</c:v>
                </c:pt>
                <c:pt idx="3">
                  <c:v>0.97323076923076923</c:v>
                </c:pt>
                <c:pt idx="4">
                  <c:v>0.98092307692307712</c:v>
                </c:pt>
                <c:pt idx="5">
                  <c:v>0.97399999999999998</c:v>
                </c:pt>
              </c:numCache>
            </c:numRef>
          </c:val>
          <c:smooth val="0"/>
          <c:extLst>
            <c:ext xmlns:c16="http://schemas.microsoft.com/office/drawing/2014/chart" uri="{C3380CC4-5D6E-409C-BE32-E72D297353CC}">
              <c16:uniqueId val="{00000005-2276-4FD8-B013-D91B5861E26C}"/>
            </c:ext>
          </c:extLst>
        </c:ser>
        <c:dLbls>
          <c:showLegendKey val="0"/>
          <c:showVal val="0"/>
          <c:showCatName val="0"/>
          <c:showSerName val="0"/>
          <c:showPercent val="0"/>
          <c:showBubbleSize val="0"/>
        </c:dLbls>
        <c:smooth val="0"/>
        <c:axId val="1153298048"/>
        <c:axId val="1023858992"/>
      </c:lineChart>
      <c:catAx>
        <c:axId val="115329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858992"/>
        <c:crosses val="autoZero"/>
        <c:auto val="1"/>
        <c:lblAlgn val="ctr"/>
        <c:lblOffset val="100"/>
        <c:noMultiLvlLbl val="0"/>
      </c:catAx>
      <c:valAx>
        <c:axId val="102385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53298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77321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420131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1786643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953290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36AC2-AB92-435F-8D1F-E68F4355CA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9A177B-E36F-4EE3-8907-CA0B29692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EC4D5E-0F2D-4C6B-BC20-3ED7C7BEC50C}"/>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96EA7BA2-E646-4B37-999B-17815A9313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E79675-FF91-4539-A751-560030CC895B}"/>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13690717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DDBFD-0F9E-40EA-A3E6-70D2484EC8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A1ED6E-9240-4EC8-969E-FDF3612AC77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E2EB63-AECF-4741-874B-DF16605D645D}"/>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B512C14F-6888-4A2E-9ED4-6EF0281555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B1CAF7-22D8-48EB-8197-933AED392ABE}"/>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208424053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1BF14-42DB-4FDF-87DB-82F0F65CD42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5346EC-31AF-4DB9-AF5B-CB11D87A1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26E17BE-C193-4111-AF1B-952AB89C98DE}"/>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04325FC7-2156-4920-ADCB-84EEDB2452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AB6459-4DDF-4F60-B873-90FBA8B3CAAF}"/>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419336411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B245E-1F2C-4AC3-8DC6-44548B25C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2D41B7-FF3C-46AF-8A1E-AB27935FCB0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6AF0D66-993A-4D08-B250-D0AB09A846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3E9A49D-17A8-4996-A7B6-0C0CDA6104F7}"/>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6" name="页脚占位符 5">
            <a:extLst>
              <a:ext uri="{FF2B5EF4-FFF2-40B4-BE49-F238E27FC236}">
                <a16:creationId xmlns:a16="http://schemas.microsoft.com/office/drawing/2014/main" id="{9DF32636-6917-46F0-857B-31CF5B8146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0FBA26-E5E5-41B7-9AEF-382B68880087}"/>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20650447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EBA88-0E8A-49B6-B1CE-372F86062F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67ED263-B138-4519-80B5-286828E6D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F6CD9CD-C2EC-44B8-8B2D-C5D775DDA7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FF687DD-6777-4677-898E-2DDDD41FD1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0A2C079-3444-46AA-AF90-D298CD6D53E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EBD186C-E392-43C8-9DD3-4294DDA40A03}"/>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8" name="页脚占位符 7">
            <a:extLst>
              <a:ext uri="{FF2B5EF4-FFF2-40B4-BE49-F238E27FC236}">
                <a16:creationId xmlns:a16="http://schemas.microsoft.com/office/drawing/2014/main" id="{2A3D9589-844A-4A1B-B688-33655D24233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83D726-B91D-4009-9A50-6041AE0AF469}"/>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20480309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CA537-E622-4165-A071-ECACAA39DA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727EA4-3E8C-405A-86C1-BE4BAB970FBF}"/>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4" name="页脚占位符 3">
            <a:extLst>
              <a:ext uri="{FF2B5EF4-FFF2-40B4-BE49-F238E27FC236}">
                <a16:creationId xmlns:a16="http://schemas.microsoft.com/office/drawing/2014/main" id="{173585A2-9231-4778-91BD-12C0549E3B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497736-FF38-4416-8DBA-B68AD242B191}"/>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38335083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C2AF54-A7FC-41E8-9E86-2D9412D3E1A0}"/>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3" name="页脚占位符 2">
            <a:extLst>
              <a:ext uri="{FF2B5EF4-FFF2-40B4-BE49-F238E27FC236}">
                <a16:creationId xmlns:a16="http://schemas.microsoft.com/office/drawing/2014/main" id="{84C375FB-5BC3-4B7D-9F34-70221B01F2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61F0C39-A019-4C65-98FD-A72A06CE8995}"/>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38914941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71507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E3135-108C-426A-8DD4-690AFD7653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97D3AD-0E87-4AD1-9C96-11EE61D25F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A58506D-686F-4EFE-A217-EC6DEB281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484B72-D23D-4DF4-ABFD-FF8395A2FCE0}"/>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6" name="页脚占位符 5">
            <a:extLst>
              <a:ext uri="{FF2B5EF4-FFF2-40B4-BE49-F238E27FC236}">
                <a16:creationId xmlns:a16="http://schemas.microsoft.com/office/drawing/2014/main" id="{9144A91C-CC88-4030-8E14-7AA39FA9AF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DC0F6A-298F-4054-9560-10C79732510B}"/>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32186814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88B31-15C8-4973-9DCC-AF2CED7426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64A244B-779B-450E-9B4D-749E76023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28FAB82-7912-4268-B6B5-6723FEBA5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FD5A39-4D7E-4E15-9F5B-62F6B4B8146D}"/>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6" name="页脚占位符 5">
            <a:extLst>
              <a:ext uri="{FF2B5EF4-FFF2-40B4-BE49-F238E27FC236}">
                <a16:creationId xmlns:a16="http://schemas.microsoft.com/office/drawing/2014/main" id="{E6A16D7A-3A9E-43C1-AE7F-02DC5F58DA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EF9C4D-85FB-49E6-ABA4-F95679862162}"/>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38562218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50C36-2B03-4537-A20A-BC8AC4F9A9E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170ACC-F24D-4AFB-B8A5-E2283EB345E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427A32-F822-4F87-905E-57E2328A7C28}"/>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E8828B00-9881-4BA5-BD4E-262C447894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11BE12-BDDF-49C0-9A5B-8E9CAC874191}"/>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19147030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63DAEE-70EA-4037-BA79-CDCA283060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5B63822-9C3A-4000-A847-AD586F5A8EE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D7EDB4-70D8-4251-AE54-FE5A857E03F0}"/>
              </a:ext>
            </a:extLst>
          </p:cNvPr>
          <p:cNvSpPr>
            <a:spLocks noGrp="1"/>
          </p:cNvSpPr>
          <p:nvPr>
            <p:ph type="dt" sz="half" idx="10"/>
          </p:nvPr>
        </p:nvSpPr>
        <p:spPr/>
        <p:txBody>
          <a:body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F6032481-7FB5-4973-8D1D-3AE5A01BA6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3FD43E-D8C4-46A0-9F1C-420DE9A62F68}"/>
              </a:ext>
            </a:extLst>
          </p:cNvPr>
          <p:cNvSpPr>
            <a:spLocks noGrp="1"/>
          </p:cNvSpPr>
          <p:nvPr>
            <p:ph type="sldNum" sz="quarter" idx="12"/>
          </p:nvPr>
        </p:nvSpPr>
        <p:spPr/>
        <p:txBody>
          <a:body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1208055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393121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936867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68403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26419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424051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9069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92011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551830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1">
            <a:extLst>
              <a:ext uri="{FF2B5EF4-FFF2-40B4-BE49-F238E27FC236}">
                <a16:creationId xmlns:a16="http://schemas.microsoft.com/office/drawing/2014/main" id="{3653D0E8-4A68-473E-A56F-795239A90A48}"/>
              </a:ext>
            </a:extLst>
          </p:cNvPr>
          <p:cNvSpPr>
            <a:spLocks noChangeArrowheads="1"/>
          </p:cNvSpPr>
          <p:nvPr/>
        </p:nvSpPr>
        <p:spPr bwMode="auto">
          <a:xfrm>
            <a:off x="0" y="373063"/>
            <a:ext cx="12192000" cy="539750"/>
          </a:xfrm>
          <a:prstGeom prst="rect">
            <a:avLst/>
          </a:prstGeom>
          <a:solidFill>
            <a:srgbClr val="39373A"/>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a:solidFill>
                <a:srgbClr val="FFFFFF"/>
              </a:solidFill>
              <a:latin typeface="宋体" panose="02010600030101010101" pitchFamily="2" charset="-122"/>
              <a:sym typeface="宋体" panose="02010600030101010101" pitchFamily="2" charset="-122"/>
            </a:endParaRPr>
          </a:p>
        </p:txBody>
      </p:sp>
      <p:sp>
        <p:nvSpPr>
          <p:cNvPr id="1027" name="椭圆 2">
            <a:extLst>
              <a:ext uri="{FF2B5EF4-FFF2-40B4-BE49-F238E27FC236}">
                <a16:creationId xmlns:a16="http://schemas.microsoft.com/office/drawing/2014/main" id="{14499928-2C93-4327-84A2-02BDBE2E7D94}"/>
              </a:ext>
            </a:extLst>
          </p:cNvPr>
          <p:cNvSpPr>
            <a:spLocks noChangeArrowheads="1"/>
          </p:cNvSpPr>
          <p:nvPr/>
        </p:nvSpPr>
        <p:spPr bwMode="auto">
          <a:xfrm>
            <a:off x="11356975" y="463550"/>
            <a:ext cx="360363" cy="358775"/>
          </a:xfrm>
          <a:prstGeom prst="ellipse">
            <a:avLst/>
          </a:prstGeom>
          <a:solidFill>
            <a:srgbClr val="FFFFFF">
              <a:alpha val="34117"/>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8" name="TextBox 15">
            <a:extLst>
              <a:ext uri="{FF2B5EF4-FFF2-40B4-BE49-F238E27FC236}">
                <a16:creationId xmlns:a16="http://schemas.microsoft.com/office/drawing/2014/main" id="{BCC704D0-55C4-4BB6-B619-7D194E09F902}"/>
              </a:ext>
            </a:extLst>
          </p:cNvPr>
          <p:cNvSpPr>
            <a:spLocks noChangeArrowheads="1"/>
          </p:cNvSpPr>
          <p:nvPr/>
        </p:nvSpPr>
        <p:spPr bwMode="auto">
          <a:xfrm>
            <a:off x="11210925" y="473075"/>
            <a:ext cx="650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fld id="{D6F909DE-DFE7-4657-BD41-737021FA6926}"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pPr algn="ctr" eaLnBrk="1" hangingPunct="1">
                <a:buFont typeface="Arial" panose="020B0604020202020204" pitchFamily="34" charset="0"/>
                <a:buNone/>
                <a:defRPr/>
              </a:pPr>
              <a:t>‹#›</a:t>
            </a:fld>
            <a:r>
              <a:rPr lang="zh-CN" altLang="en-US" sz="16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6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1029" name="六边形 9">
            <a:extLst>
              <a:ext uri="{FF2B5EF4-FFF2-40B4-BE49-F238E27FC236}">
                <a16:creationId xmlns:a16="http://schemas.microsoft.com/office/drawing/2014/main" id="{53E29CE4-5BA5-4FF5-9DCC-D5CFC4E6674F}"/>
              </a:ext>
            </a:extLst>
          </p:cNvPr>
          <p:cNvSpPr>
            <a:spLocks noChangeArrowheads="1"/>
          </p:cNvSpPr>
          <p:nvPr/>
        </p:nvSpPr>
        <p:spPr bwMode="auto">
          <a:xfrm>
            <a:off x="495300" y="219075"/>
            <a:ext cx="996950" cy="858838"/>
          </a:xfrm>
          <a:prstGeom prst="hexagon">
            <a:avLst>
              <a:gd name="adj" fmla="val 25022"/>
              <a:gd name="vf" fmla="val 115470"/>
            </a:avLst>
          </a:prstGeom>
          <a:gradFill rotWithShape="1">
            <a:gsLst>
              <a:gs pos="0">
                <a:srgbClr val="1654E7"/>
              </a:gs>
              <a:gs pos="79999">
                <a:srgbClr val="3185FD"/>
              </a:gs>
              <a:gs pos="100000">
                <a:srgbClr val="3687FD"/>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b="1" i="1">
              <a:solidFill>
                <a:srgbClr val="FFFFFF"/>
              </a:solidFill>
              <a:latin typeface="Calibri" panose="020F0502020204030204" pitchFamily="34" charset="0"/>
              <a:sym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B93D0E-11C2-4A14-B687-5E16975C2F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730F7F-51D3-4E06-9715-807FA7361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DFF930-E22D-4B25-8E11-2EE3489534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D3BC7-E167-4C18-945F-3B51B235F1F0}" type="datetimeFigureOut">
              <a:rPr lang="zh-CN" altLang="en-US" smtClean="0"/>
              <a:t>2019/1/9</a:t>
            </a:fld>
            <a:endParaRPr lang="zh-CN" altLang="en-US"/>
          </a:p>
        </p:txBody>
      </p:sp>
      <p:sp>
        <p:nvSpPr>
          <p:cNvPr id="5" name="页脚占位符 4">
            <a:extLst>
              <a:ext uri="{FF2B5EF4-FFF2-40B4-BE49-F238E27FC236}">
                <a16:creationId xmlns:a16="http://schemas.microsoft.com/office/drawing/2014/main" id="{AAD7A777-5A7D-4629-8893-0B0498D2C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E982E94-7DA9-413C-8C61-BF34DF1D4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0F1B3-378A-4F9C-9D59-F7848F4C0BA8}" type="slidenum">
              <a:rPr lang="zh-CN" altLang="en-US" smtClean="0"/>
              <a:t>‹#›</a:t>
            </a:fld>
            <a:endParaRPr lang="zh-CN" altLang="en-US"/>
          </a:p>
        </p:txBody>
      </p:sp>
    </p:spTree>
    <p:extLst>
      <p:ext uri="{BB962C8B-B14F-4D97-AF65-F5344CB8AC3E}">
        <p14:creationId xmlns:p14="http://schemas.microsoft.com/office/powerpoint/2010/main" val="15354935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050" name="流程图: 文档 8">
            <a:extLst>
              <a:ext uri="{FF2B5EF4-FFF2-40B4-BE49-F238E27FC236}">
                <a16:creationId xmlns:a16="http://schemas.microsoft.com/office/drawing/2014/main" id="{3CD6BE40-8195-4E7A-93BE-16CDAF874E91}"/>
              </a:ext>
            </a:extLst>
          </p:cNvPr>
          <p:cNvSpPr>
            <a:spLocks noChangeArrowheads="1"/>
          </p:cNvSpPr>
          <p:nvPr/>
        </p:nvSpPr>
        <p:spPr bwMode="auto">
          <a:xfrm>
            <a:off x="0" y="0"/>
            <a:ext cx="12192000" cy="5851525"/>
          </a:xfrm>
          <a:prstGeom prst="flowChartDocument">
            <a:avLst/>
          </a:prstGeom>
          <a:gradFill rotWithShape="1">
            <a:gsLst>
              <a:gs pos="0">
                <a:srgbClr val="299FFE"/>
              </a:gs>
              <a:gs pos="56999">
                <a:srgbClr val="1D8DE5"/>
              </a:gs>
              <a:gs pos="81999">
                <a:srgbClr val="1983D7"/>
              </a:gs>
              <a:gs pos="100000">
                <a:srgbClr val="1984D8"/>
              </a:gs>
            </a:gsLst>
            <a:lin ang="189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dirty="0">
              <a:solidFill>
                <a:srgbClr val="FFFFFF"/>
              </a:solidFill>
              <a:latin typeface="宋体" panose="02010600030101010101" pitchFamily="2" charset="-122"/>
              <a:sym typeface="宋体" panose="02010600030101010101" pitchFamily="2" charset="-122"/>
            </a:endParaRPr>
          </a:p>
        </p:txBody>
      </p:sp>
      <p:sp>
        <p:nvSpPr>
          <p:cNvPr id="2053" name="TextBox 2">
            <a:extLst>
              <a:ext uri="{FF2B5EF4-FFF2-40B4-BE49-F238E27FC236}">
                <a16:creationId xmlns:a16="http://schemas.microsoft.com/office/drawing/2014/main" id="{077B56DC-4C96-4491-B2EA-BC1D367DE028}"/>
              </a:ext>
            </a:extLst>
          </p:cNvPr>
          <p:cNvSpPr>
            <a:spLocks noChangeArrowheads="1"/>
          </p:cNvSpPr>
          <p:nvPr/>
        </p:nvSpPr>
        <p:spPr bwMode="auto">
          <a:xfrm>
            <a:off x="3108108" y="1744344"/>
            <a:ext cx="51090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9600" b="1" dirty="0">
                <a:solidFill>
                  <a:schemeClr val="bg1"/>
                </a:solidFill>
                <a:latin typeface="微软雅黑" panose="020B0503020204020204" pitchFamily="34" charset="-122"/>
                <a:ea typeface="微软雅黑" panose="020B0503020204020204" pitchFamily="34" charset="-122"/>
                <a:sym typeface="Arial Unicode MS" pitchFamily="34" charset="-122"/>
              </a:rPr>
              <a:t>渔乐生活</a:t>
            </a:r>
          </a:p>
        </p:txBody>
      </p:sp>
      <p:pic>
        <p:nvPicPr>
          <p:cNvPr id="5" name="图片 4">
            <a:extLst>
              <a:ext uri="{FF2B5EF4-FFF2-40B4-BE49-F238E27FC236}">
                <a16:creationId xmlns:a16="http://schemas.microsoft.com/office/drawing/2014/main" id="{FBAC74D4-34B3-4B45-BF86-2BD934B44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21" y="1755977"/>
            <a:ext cx="1558027" cy="1558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2">
            <a:extLst>
              <a:ext uri="{FF2B5EF4-FFF2-40B4-BE49-F238E27FC236}">
                <a16:creationId xmlns:a16="http://schemas.microsoft.com/office/drawing/2014/main" id="{E2676FD0-0774-4A1A-B42F-74A695F3DF1B}"/>
              </a:ext>
            </a:extLst>
          </p:cNvPr>
          <p:cNvSpPr>
            <a:spLocks noChangeArrowheads="1"/>
          </p:cNvSpPr>
          <p:nvPr/>
        </p:nvSpPr>
        <p:spPr bwMode="auto">
          <a:xfrm>
            <a:off x="6336919" y="3372791"/>
            <a:ext cx="53511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6000" b="1" dirty="0">
                <a:solidFill>
                  <a:schemeClr val="bg1"/>
                </a:solidFill>
                <a:latin typeface="微软雅黑" panose="020B0503020204020204" pitchFamily="34" charset="-122"/>
                <a:ea typeface="微软雅黑" panose="020B0503020204020204" pitchFamily="34" charset="-122"/>
                <a:sym typeface="Arial Unicode MS"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sym typeface="Arial Unicode MS" pitchFamily="34" charset="-122"/>
              </a:rPr>
              <a:t>评审</a:t>
            </a:r>
            <a:r>
              <a:rPr lang="en-US" altLang="zh-CN" sz="6000" b="1" dirty="0">
                <a:solidFill>
                  <a:schemeClr val="bg1"/>
                </a:solidFill>
                <a:latin typeface="微软雅黑" panose="020B0503020204020204" pitchFamily="34" charset="-122"/>
                <a:ea typeface="微软雅黑" panose="020B0503020204020204" pitchFamily="34" charset="-122"/>
                <a:sym typeface="Arial Unicode MS" pitchFamily="34" charset="-122"/>
              </a:rPr>
              <a:t>PPT</a:t>
            </a:r>
            <a:endParaRPr lang="zh-CN" altLang="en-US" sz="60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用户代表确认文档</a:t>
            </a:r>
          </a:p>
        </p:txBody>
      </p:sp>
      <p:grpSp>
        <p:nvGrpSpPr>
          <p:cNvPr id="13" name="组合 12">
            <a:extLst>
              <a:ext uri="{FF2B5EF4-FFF2-40B4-BE49-F238E27FC236}">
                <a16:creationId xmlns:a16="http://schemas.microsoft.com/office/drawing/2014/main" id="{FC1F7C60-A354-4125-B68B-3FDDF37887A5}"/>
              </a:ext>
            </a:extLst>
          </p:cNvPr>
          <p:cNvGrpSpPr/>
          <p:nvPr/>
        </p:nvGrpSpPr>
        <p:grpSpPr>
          <a:xfrm>
            <a:off x="1546059" y="1887344"/>
            <a:ext cx="2052961" cy="461665"/>
            <a:chOff x="1143000" y="1929903"/>
            <a:chExt cx="2052961" cy="461665"/>
          </a:xfrm>
        </p:grpSpPr>
        <p:sp>
          <p:nvSpPr>
            <p:cNvPr id="14" name="燕尾形 18">
              <a:extLst>
                <a:ext uri="{FF2B5EF4-FFF2-40B4-BE49-F238E27FC236}">
                  <a16:creationId xmlns:a16="http://schemas.microsoft.com/office/drawing/2014/main" id="{3EFFDDBC-A99E-4971-8A7D-9B4147699FA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6E678DBB-F34C-4EA7-B607-2484D1CF3AAC}"/>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确认信息</a:t>
              </a:r>
            </a:p>
          </p:txBody>
        </p:sp>
      </p:grpSp>
      <p:sp>
        <p:nvSpPr>
          <p:cNvPr id="16" name="文本框 14">
            <a:extLst>
              <a:ext uri="{FF2B5EF4-FFF2-40B4-BE49-F238E27FC236}">
                <a16:creationId xmlns:a16="http://schemas.microsoft.com/office/drawing/2014/main" id="{864546F2-365E-4206-9F0D-ADAEB579267C}"/>
              </a:ext>
            </a:extLst>
          </p:cNvPr>
          <p:cNvSpPr>
            <a:spLocks noChangeArrowheads="1"/>
          </p:cNvSpPr>
          <p:nvPr/>
        </p:nvSpPr>
        <p:spPr bwMode="auto">
          <a:xfrm>
            <a:off x="526527" y="2314311"/>
            <a:ext cx="5490464"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吴明辉老师</a:t>
            </a:r>
            <a:endParaRPr lang="en-US" altLang="zh-CN" dirty="0">
              <a:solidFill>
                <a:srgbClr val="595959"/>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邀请时间：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18</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11:41 (</a:t>
            </a:r>
            <a:r>
              <a:rPr lang="zh-CN" altLang="en-US" dirty="0">
                <a:solidFill>
                  <a:srgbClr val="595959"/>
                </a:solidFill>
                <a:latin typeface="微软雅黑" panose="020B0503020204020204" pitchFamily="34" charset="-122"/>
                <a:ea typeface="微软雅黑" panose="020B0503020204020204" pitchFamily="34" charset="-122"/>
              </a:rPr>
              <a:t>星期二</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同意时间：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18</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18:20 (</a:t>
            </a:r>
            <a:r>
              <a:rPr lang="zh-CN" altLang="en-US" dirty="0">
                <a:solidFill>
                  <a:srgbClr val="595959"/>
                </a:solidFill>
                <a:latin typeface="微软雅黑" panose="020B0503020204020204" pitchFamily="34" charset="-122"/>
                <a:ea typeface="微软雅黑" panose="020B0503020204020204" pitchFamily="34" charset="-122"/>
              </a:rPr>
              <a:t>星期二</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20" name="文本框 14">
            <a:extLst>
              <a:ext uri="{FF2B5EF4-FFF2-40B4-BE49-F238E27FC236}">
                <a16:creationId xmlns:a16="http://schemas.microsoft.com/office/drawing/2014/main" id="{0B7BEF09-4201-471A-8259-2D54C7E44B04}"/>
              </a:ext>
            </a:extLst>
          </p:cNvPr>
          <p:cNvSpPr>
            <a:spLocks noChangeArrowheads="1"/>
          </p:cNvSpPr>
          <p:nvPr/>
        </p:nvSpPr>
        <p:spPr bwMode="auto">
          <a:xfrm>
            <a:off x="5944364" y="2349009"/>
            <a:ext cx="5490464"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管理员代表：</a:t>
            </a:r>
            <a:r>
              <a:rPr lang="zh-CN" altLang="en-US" dirty="0">
                <a:solidFill>
                  <a:srgbClr val="595959"/>
                </a:solidFill>
                <a:latin typeface="微软雅黑" panose="020B0503020204020204" pitchFamily="34" charset="-122"/>
                <a:ea typeface="微软雅黑" panose="020B0503020204020204" pitchFamily="34" charset="-122"/>
              </a:rPr>
              <a:t>陈尚辉学长</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邀请时间：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19</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21:55 (</a:t>
            </a:r>
            <a:r>
              <a:rPr lang="zh-CN" altLang="en-US" dirty="0">
                <a:solidFill>
                  <a:srgbClr val="595959"/>
                </a:solidFill>
                <a:latin typeface="微软雅黑" panose="020B0503020204020204" pitchFamily="34" charset="-122"/>
                <a:ea typeface="微软雅黑" panose="020B0503020204020204" pitchFamily="34" charset="-122"/>
              </a:rPr>
              <a:t>星期三</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同意时间：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20</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17:42 (</a:t>
            </a:r>
            <a:r>
              <a:rPr lang="zh-CN" altLang="en-US" dirty="0">
                <a:solidFill>
                  <a:srgbClr val="595959"/>
                </a:solidFill>
                <a:latin typeface="微软雅黑" panose="020B0503020204020204" pitchFamily="34" charset="-122"/>
                <a:ea typeface="微软雅黑" panose="020B0503020204020204" pitchFamily="34" charset="-122"/>
              </a:rPr>
              <a:t>星期四</a:t>
            </a:r>
            <a:r>
              <a:rPr lang="en-US" altLang="zh-CN" dirty="0">
                <a:solidFill>
                  <a:srgbClr val="595959"/>
                </a:solidFill>
                <a:latin typeface="微软雅黑" panose="020B0503020204020204" pitchFamily="34" charset="-122"/>
                <a:ea typeface="微软雅黑" panose="020B0503020204020204" pitchFamily="34" charset="-122"/>
              </a:rPr>
              <a:t>)</a:t>
            </a:r>
            <a:endParaRPr lang="zh-CN" altLang="en-US" dirty="0">
              <a:solidFill>
                <a:srgbClr val="595959"/>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BBB1A5AA-6119-42D6-ADA4-4B67D7F42F7C}"/>
              </a:ext>
            </a:extLst>
          </p:cNvPr>
          <p:cNvPicPr/>
          <p:nvPr/>
        </p:nvPicPr>
        <p:blipFill>
          <a:blip r:embed="rId2"/>
          <a:stretch>
            <a:fillRect/>
          </a:stretch>
        </p:blipFill>
        <p:spPr>
          <a:xfrm>
            <a:off x="526527" y="3733743"/>
            <a:ext cx="5274310" cy="2582861"/>
          </a:xfrm>
          <a:prstGeom prst="rect">
            <a:avLst/>
          </a:prstGeom>
        </p:spPr>
      </p:pic>
      <p:pic>
        <p:nvPicPr>
          <p:cNvPr id="21" name="图片 20">
            <a:extLst>
              <a:ext uri="{FF2B5EF4-FFF2-40B4-BE49-F238E27FC236}">
                <a16:creationId xmlns:a16="http://schemas.microsoft.com/office/drawing/2014/main" id="{CB236AF9-0A90-4327-99D5-E45BEB198BBC}"/>
              </a:ext>
            </a:extLst>
          </p:cNvPr>
          <p:cNvPicPr/>
          <p:nvPr/>
        </p:nvPicPr>
        <p:blipFill>
          <a:blip r:embed="rId3"/>
          <a:stretch>
            <a:fillRect/>
          </a:stretch>
        </p:blipFill>
        <p:spPr>
          <a:xfrm>
            <a:off x="6052440" y="3733743"/>
            <a:ext cx="5490463" cy="2582861"/>
          </a:xfrm>
          <a:prstGeom prst="rect">
            <a:avLst/>
          </a:prstGeom>
        </p:spPr>
      </p:pic>
    </p:spTree>
    <p:extLst>
      <p:ext uri="{BB962C8B-B14F-4D97-AF65-F5344CB8AC3E}">
        <p14:creationId xmlns:p14="http://schemas.microsoft.com/office/powerpoint/2010/main" val="5724314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1.5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需求获取记录文档</a:t>
            </a:r>
          </a:p>
        </p:txBody>
      </p:sp>
      <p:sp>
        <p:nvSpPr>
          <p:cNvPr id="5125" name="文本框 14">
            <a:extLst>
              <a:ext uri="{FF2B5EF4-FFF2-40B4-BE49-F238E27FC236}">
                <a16:creationId xmlns:a16="http://schemas.microsoft.com/office/drawing/2014/main" id="{8F472963-9591-46A3-BCFD-7FF45473C71A}"/>
              </a:ext>
            </a:extLst>
          </p:cNvPr>
          <p:cNvSpPr>
            <a:spLocks noChangeArrowheads="1"/>
          </p:cNvSpPr>
          <p:nvPr/>
        </p:nvSpPr>
        <p:spPr bwMode="auto">
          <a:xfrm>
            <a:off x="1391602" y="2428026"/>
            <a:ext cx="7575296" cy="1615827"/>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客户代表：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03</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20:02 (</a:t>
            </a:r>
            <a:r>
              <a:rPr lang="zh-CN" altLang="en-US" dirty="0">
                <a:solidFill>
                  <a:srgbClr val="595959"/>
                </a:solidFill>
                <a:latin typeface="微软雅黑" panose="020B0503020204020204" pitchFamily="34" charset="-122"/>
                <a:ea typeface="微软雅黑" panose="020B0503020204020204" pitchFamily="34" charset="-122"/>
              </a:rPr>
              <a:t>星期一</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作为客户代表，确认我们的愿景与范围文档是否符合您的期望</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E024B108-7FCD-4845-A6B6-5D18F3EF58AF}"/>
              </a:ext>
            </a:extLst>
          </p:cNvPr>
          <p:cNvGrpSpPr/>
          <p:nvPr/>
        </p:nvGrpSpPr>
        <p:grpSpPr>
          <a:xfrm>
            <a:off x="1546059" y="1887344"/>
            <a:ext cx="3812325" cy="461665"/>
            <a:chOff x="1143000" y="1929903"/>
            <a:chExt cx="3812325" cy="461665"/>
          </a:xfrm>
        </p:grpSpPr>
        <p:sp>
          <p:nvSpPr>
            <p:cNvPr id="14" name="燕尾形 18">
              <a:extLst>
                <a:ext uri="{FF2B5EF4-FFF2-40B4-BE49-F238E27FC236}">
                  <a16:creationId xmlns:a16="http://schemas.microsoft.com/office/drawing/2014/main" id="{0B78FA73-FC0C-4DE2-B9C1-AFA8EE81784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D71F2696-EDB6-4FA3-A97E-F998E03191FA}"/>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需求获取确认</a:t>
              </a:r>
            </a:p>
          </p:txBody>
        </p:sp>
      </p:grpSp>
      <p:pic>
        <p:nvPicPr>
          <p:cNvPr id="16" name="图片 15">
            <a:extLst>
              <a:ext uri="{FF2B5EF4-FFF2-40B4-BE49-F238E27FC236}">
                <a16:creationId xmlns:a16="http://schemas.microsoft.com/office/drawing/2014/main" id="{662EA4F3-FA45-4007-A3F5-B46542FFF173}"/>
              </a:ext>
            </a:extLst>
          </p:cNvPr>
          <p:cNvPicPr/>
          <p:nvPr/>
        </p:nvPicPr>
        <p:blipFill>
          <a:blip r:embed="rId2"/>
          <a:stretch>
            <a:fillRect/>
          </a:stretch>
        </p:blipFill>
        <p:spPr>
          <a:xfrm>
            <a:off x="1391602" y="4245752"/>
            <a:ext cx="6326926" cy="2420224"/>
          </a:xfrm>
          <a:prstGeom prst="rect">
            <a:avLst/>
          </a:prstGeom>
        </p:spPr>
      </p:pic>
      <p:sp>
        <p:nvSpPr>
          <p:cNvPr id="20" name="文本框 14">
            <a:extLst>
              <a:ext uri="{FF2B5EF4-FFF2-40B4-BE49-F238E27FC236}">
                <a16:creationId xmlns:a16="http://schemas.microsoft.com/office/drawing/2014/main" id="{2BE97E84-C75F-453A-B8DA-DCB206E4CD7B}"/>
              </a:ext>
            </a:extLst>
          </p:cNvPr>
          <p:cNvSpPr>
            <a:spLocks noChangeArrowheads="1"/>
          </p:cNvSpPr>
          <p:nvPr/>
        </p:nvSpPr>
        <p:spPr bwMode="auto">
          <a:xfrm>
            <a:off x="1391602" y="2428026"/>
            <a:ext cx="10541318" cy="2031325"/>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客户代表：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10</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13:34 (</a:t>
            </a:r>
            <a:r>
              <a:rPr lang="zh-CN" altLang="en-US" dirty="0">
                <a:solidFill>
                  <a:srgbClr val="595959"/>
                </a:solidFill>
                <a:latin typeface="微软雅黑" panose="020B0503020204020204" pitchFamily="34" charset="-122"/>
                <a:ea typeface="微软雅黑" panose="020B0503020204020204" pitchFamily="34" charset="-122"/>
              </a:rPr>
              <a:t>星期一</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作为客户代表，再次确认我们的愿景与范围文档是否符合您的期望，同时通过低保真模型确认我们小组的界面风格是否符合你的要求</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D8B9E36-A84F-492C-A49E-502A1E4BA31F}"/>
              </a:ext>
            </a:extLst>
          </p:cNvPr>
          <p:cNvPicPr/>
          <p:nvPr/>
        </p:nvPicPr>
        <p:blipFill>
          <a:blip r:embed="rId3"/>
          <a:stretch>
            <a:fillRect/>
          </a:stretch>
        </p:blipFill>
        <p:spPr>
          <a:xfrm>
            <a:off x="1409888" y="4448810"/>
            <a:ext cx="6308639" cy="2217166"/>
          </a:xfrm>
          <a:prstGeom prst="rect">
            <a:avLst/>
          </a:prstGeom>
        </p:spPr>
      </p:pic>
      <p:sp>
        <p:nvSpPr>
          <p:cNvPr id="22" name="文本框 14">
            <a:extLst>
              <a:ext uri="{FF2B5EF4-FFF2-40B4-BE49-F238E27FC236}">
                <a16:creationId xmlns:a16="http://schemas.microsoft.com/office/drawing/2014/main" id="{90FCC54B-E3ED-40FD-8B0E-7D214163588B}"/>
              </a:ext>
            </a:extLst>
          </p:cNvPr>
          <p:cNvSpPr>
            <a:spLocks noChangeArrowheads="1"/>
          </p:cNvSpPr>
          <p:nvPr/>
        </p:nvSpPr>
        <p:spPr bwMode="auto">
          <a:xfrm>
            <a:off x="1476216" y="2590416"/>
            <a:ext cx="10541318" cy="1615827"/>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18</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11:37 (</a:t>
            </a:r>
            <a:r>
              <a:rPr lang="zh-CN" altLang="en-US" dirty="0">
                <a:solidFill>
                  <a:srgbClr val="595959"/>
                </a:solidFill>
                <a:latin typeface="微软雅黑" panose="020B0503020204020204" pitchFamily="34" charset="-122"/>
                <a:ea typeface="微软雅黑" panose="020B0503020204020204" pitchFamily="34" charset="-122"/>
              </a:rPr>
              <a:t>星期二</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作为用户代表，确认我们的界面原型（首页</a:t>
            </a:r>
            <a:r>
              <a:rPr lang="en-US" altLang="zh-CN" dirty="0">
                <a:solidFill>
                  <a:srgbClr val="595959"/>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地图）是否符合您的期望。</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A4487C9C-F799-47B4-BB77-229BF23CCBD2}"/>
              </a:ext>
            </a:extLst>
          </p:cNvPr>
          <p:cNvPicPr/>
          <p:nvPr/>
        </p:nvPicPr>
        <p:blipFill>
          <a:blip r:embed="rId4"/>
          <a:stretch>
            <a:fillRect/>
          </a:stretch>
        </p:blipFill>
        <p:spPr>
          <a:xfrm>
            <a:off x="1415983" y="4467984"/>
            <a:ext cx="6302544" cy="2197992"/>
          </a:xfrm>
          <a:prstGeom prst="rect">
            <a:avLst/>
          </a:prstGeom>
        </p:spPr>
      </p:pic>
      <p:sp>
        <p:nvSpPr>
          <p:cNvPr id="24" name="文本框 14">
            <a:extLst>
              <a:ext uri="{FF2B5EF4-FFF2-40B4-BE49-F238E27FC236}">
                <a16:creationId xmlns:a16="http://schemas.microsoft.com/office/drawing/2014/main" id="{D13142B1-3DB4-4E9C-8820-B8574D196A1C}"/>
              </a:ext>
            </a:extLst>
          </p:cNvPr>
          <p:cNvSpPr>
            <a:spLocks noChangeArrowheads="1"/>
          </p:cNvSpPr>
          <p:nvPr/>
        </p:nvSpPr>
        <p:spPr bwMode="auto">
          <a:xfrm>
            <a:off x="1476216" y="2645777"/>
            <a:ext cx="10541318" cy="1289905"/>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24</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15:54 (</a:t>
            </a:r>
            <a:r>
              <a:rPr lang="zh-CN" altLang="en-US" dirty="0">
                <a:solidFill>
                  <a:srgbClr val="595959"/>
                </a:solidFill>
                <a:latin typeface="微软雅黑" panose="020B0503020204020204" pitchFamily="34" charset="-122"/>
                <a:ea typeface="微软雅黑" panose="020B0503020204020204" pitchFamily="34" charset="-122"/>
              </a:rPr>
              <a:t>星期一</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作为用户代表，确认我们的界面原型是否符合您的期望。</a:t>
            </a:r>
          </a:p>
        </p:txBody>
      </p:sp>
      <p:pic>
        <p:nvPicPr>
          <p:cNvPr id="25" name="图片 24">
            <a:extLst>
              <a:ext uri="{FF2B5EF4-FFF2-40B4-BE49-F238E27FC236}">
                <a16:creationId xmlns:a16="http://schemas.microsoft.com/office/drawing/2014/main" id="{208094CE-F06B-417D-9B59-5C3DE8E39D03}"/>
              </a:ext>
            </a:extLst>
          </p:cNvPr>
          <p:cNvPicPr/>
          <p:nvPr/>
        </p:nvPicPr>
        <p:blipFill>
          <a:blip r:embed="rId5"/>
          <a:stretch>
            <a:fillRect/>
          </a:stretch>
        </p:blipFill>
        <p:spPr>
          <a:xfrm>
            <a:off x="1409886" y="4459351"/>
            <a:ext cx="6302543" cy="2217166"/>
          </a:xfrm>
          <a:prstGeom prst="rect">
            <a:avLst/>
          </a:prstGeom>
        </p:spPr>
      </p:pic>
      <p:sp>
        <p:nvSpPr>
          <p:cNvPr id="26" name="文本框 14">
            <a:extLst>
              <a:ext uri="{FF2B5EF4-FFF2-40B4-BE49-F238E27FC236}">
                <a16:creationId xmlns:a16="http://schemas.microsoft.com/office/drawing/2014/main" id="{4A8D6DCC-C6A5-40D6-A738-A51567159700}"/>
              </a:ext>
            </a:extLst>
          </p:cNvPr>
          <p:cNvSpPr>
            <a:spLocks noChangeArrowheads="1"/>
          </p:cNvSpPr>
          <p:nvPr/>
        </p:nvSpPr>
        <p:spPr bwMode="auto">
          <a:xfrm>
            <a:off x="1433909" y="2660616"/>
            <a:ext cx="10541318" cy="1289905"/>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2019</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01</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02</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21:03 (</a:t>
            </a:r>
            <a:r>
              <a:rPr lang="zh-CN" altLang="en-US" dirty="0">
                <a:solidFill>
                  <a:srgbClr val="595959"/>
                </a:solidFill>
                <a:latin typeface="微软雅黑" panose="020B0503020204020204" pitchFamily="34" charset="-122"/>
                <a:ea typeface="微软雅黑" panose="020B0503020204020204" pitchFamily="34" charset="-122"/>
              </a:rPr>
              <a:t>星期三</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作为用户代表，确认我们的界面原型是否符合您的期望。</a:t>
            </a:r>
          </a:p>
        </p:txBody>
      </p:sp>
      <p:pic>
        <p:nvPicPr>
          <p:cNvPr id="27" name="图片 26">
            <a:extLst>
              <a:ext uri="{FF2B5EF4-FFF2-40B4-BE49-F238E27FC236}">
                <a16:creationId xmlns:a16="http://schemas.microsoft.com/office/drawing/2014/main" id="{4CD66499-3564-4B1C-9936-8246844AC158}"/>
              </a:ext>
            </a:extLst>
          </p:cNvPr>
          <p:cNvPicPr/>
          <p:nvPr/>
        </p:nvPicPr>
        <p:blipFill>
          <a:blip r:embed="rId6"/>
          <a:stretch>
            <a:fillRect/>
          </a:stretch>
        </p:blipFill>
        <p:spPr>
          <a:xfrm>
            <a:off x="1387950" y="4401820"/>
            <a:ext cx="6302543" cy="2217166"/>
          </a:xfrm>
          <a:prstGeom prst="rect">
            <a:avLst/>
          </a:prstGeom>
        </p:spPr>
      </p:pic>
      <p:sp>
        <p:nvSpPr>
          <p:cNvPr id="28" name="文本框 14">
            <a:extLst>
              <a:ext uri="{FF2B5EF4-FFF2-40B4-BE49-F238E27FC236}">
                <a16:creationId xmlns:a16="http://schemas.microsoft.com/office/drawing/2014/main" id="{20551BAD-A31A-4DDD-B324-DA9C0C8F257D}"/>
              </a:ext>
            </a:extLst>
          </p:cNvPr>
          <p:cNvSpPr>
            <a:spLocks noChangeArrowheads="1"/>
          </p:cNvSpPr>
          <p:nvPr/>
        </p:nvSpPr>
        <p:spPr bwMode="auto">
          <a:xfrm>
            <a:off x="1391602" y="2639794"/>
            <a:ext cx="10541318" cy="1289905"/>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管理员代表：</a:t>
            </a:r>
            <a:r>
              <a:rPr lang="zh-CN" altLang="en-US" dirty="0">
                <a:solidFill>
                  <a:srgbClr val="595959"/>
                </a:solidFill>
                <a:latin typeface="微软雅黑" panose="020B0503020204020204" pitchFamily="34" charset="-122"/>
                <a:ea typeface="微软雅黑" panose="020B0503020204020204" pitchFamily="34" charset="-122"/>
              </a:rPr>
              <a:t>陈尚辉学长</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21</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14:36 (</a:t>
            </a:r>
            <a:r>
              <a:rPr lang="zh-CN" altLang="en-US" dirty="0">
                <a:solidFill>
                  <a:srgbClr val="595959"/>
                </a:solidFill>
                <a:latin typeface="微软雅黑" panose="020B0503020204020204" pitchFamily="34" charset="-122"/>
                <a:ea typeface="微软雅黑" panose="020B0503020204020204" pitchFamily="34" charset="-122"/>
              </a:rPr>
              <a:t>星期五</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作为管理端的用户代表，确认管理端的界面原型是否符合您的需求。</a:t>
            </a:r>
          </a:p>
        </p:txBody>
      </p:sp>
      <p:pic>
        <p:nvPicPr>
          <p:cNvPr id="29" name="图片 28">
            <a:extLst>
              <a:ext uri="{FF2B5EF4-FFF2-40B4-BE49-F238E27FC236}">
                <a16:creationId xmlns:a16="http://schemas.microsoft.com/office/drawing/2014/main" id="{D2FB5E9B-ECA8-4491-917B-9F11BCC9037B}"/>
              </a:ext>
            </a:extLst>
          </p:cNvPr>
          <p:cNvPicPr/>
          <p:nvPr/>
        </p:nvPicPr>
        <p:blipFill>
          <a:blip r:embed="rId7"/>
          <a:stretch>
            <a:fillRect/>
          </a:stretch>
        </p:blipFill>
        <p:spPr>
          <a:xfrm>
            <a:off x="1377895" y="4379530"/>
            <a:ext cx="6326926" cy="2296987"/>
          </a:xfrm>
          <a:prstGeom prst="rect">
            <a:avLst/>
          </a:prstGeom>
        </p:spPr>
      </p:pic>
      <p:sp>
        <p:nvSpPr>
          <p:cNvPr id="33" name="文本框 14">
            <a:extLst>
              <a:ext uri="{FF2B5EF4-FFF2-40B4-BE49-F238E27FC236}">
                <a16:creationId xmlns:a16="http://schemas.microsoft.com/office/drawing/2014/main" id="{A80CE6E9-467B-4647-9713-1C3DEEA98ADB}"/>
              </a:ext>
            </a:extLst>
          </p:cNvPr>
          <p:cNvSpPr>
            <a:spLocks noChangeArrowheads="1"/>
          </p:cNvSpPr>
          <p:nvPr/>
        </p:nvSpPr>
        <p:spPr bwMode="auto">
          <a:xfrm>
            <a:off x="1455063" y="2720989"/>
            <a:ext cx="10541318" cy="1289905"/>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管理员代表：</a:t>
            </a:r>
            <a:r>
              <a:rPr lang="zh-CN" altLang="en-US" dirty="0">
                <a:solidFill>
                  <a:srgbClr val="595959"/>
                </a:solidFill>
                <a:latin typeface="微软雅黑" panose="020B0503020204020204" pitchFamily="34" charset="-122"/>
                <a:ea typeface="微软雅黑" panose="020B0503020204020204" pitchFamily="34" charset="-122"/>
              </a:rPr>
              <a:t>陈尚辉学长</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发送时间：</a:t>
            </a:r>
            <a:r>
              <a:rPr lang="en-US" altLang="zh-CN" dirty="0">
                <a:solidFill>
                  <a:srgbClr val="595959"/>
                </a:solidFill>
                <a:latin typeface="微软雅黑" panose="020B0503020204020204" pitchFamily="34" charset="-122"/>
                <a:ea typeface="微软雅黑" panose="020B0503020204020204" pitchFamily="34" charset="-122"/>
              </a:rPr>
              <a:t>2019</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01</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02</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21:04 (</a:t>
            </a:r>
            <a:r>
              <a:rPr lang="zh-CN" altLang="en-US" dirty="0">
                <a:solidFill>
                  <a:srgbClr val="595959"/>
                </a:solidFill>
                <a:latin typeface="微软雅黑" panose="020B0503020204020204" pitchFamily="34" charset="-122"/>
                <a:ea typeface="微软雅黑" panose="020B0503020204020204" pitchFamily="34" charset="-122"/>
              </a:rPr>
              <a:t>星期三</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访谈内容：</a:t>
            </a:r>
            <a:r>
              <a:rPr lang="zh-CN" altLang="en-US" dirty="0">
                <a:solidFill>
                  <a:srgbClr val="595959"/>
                </a:solidFill>
                <a:latin typeface="微软雅黑" panose="020B0503020204020204" pitchFamily="34" charset="-122"/>
                <a:ea typeface="微软雅黑" panose="020B0503020204020204" pitchFamily="34" charset="-122"/>
              </a:rPr>
              <a:t>作为管理端的用户代表，确认管理端的界面原型是否符合您的需求。</a:t>
            </a:r>
          </a:p>
        </p:txBody>
      </p:sp>
      <p:pic>
        <p:nvPicPr>
          <p:cNvPr id="34" name="图片 33">
            <a:extLst>
              <a:ext uri="{FF2B5EF4-FFF2-40B4-BE49-F238E27FC236}">
                <a16:creationId xmlns:a16="http://schemas.microsoft.com/office/drawing/2014/main" id="{C9A7EB2D-839F-410B-94B9-034812B5DBA8}"/>
              </a:ext>
            </a:extLst>
          </p:cNvPr>
          <p:cNvPicPr/>
          <p:nvPr/>
        </p:nvPicPr>
        <p:blipFill>
          <a:blip r:embed="rId8"/>
          <a:stretch>
            <a:fillRect/>
          </a:stretch>
        </p:blipFill>
        <p:spPr>
          <a:xfrm>
            <a:off x="1403787" y="4400352"/>
            <a:ext cx="6326926" cy="2276165"/>
          </a:xfrm>
          <a:prstGeom prst="rect">
            <a:avLst/>
          </a:prstGeom>
        </p:spPr>
      </p:pic>
      <p:pic>
        <p:nvPicPr>
          <p:cNvPr id="3" name="图片 2">
            <a:extLst>
              <a:ext uri="{FF2B5EF4-FFF2-40B4-BE49-F238E27FC236}">
                <a16:creationId xmlns:a16="http://schemas.microsoft.com/office/drawing/2014/main" id="{52C20723-8F8F-49F4-B9A9-15C2EF2CD5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7503" y="1029006"/>
            <a:ext cx="5697677" cy="1433245"/>
          </a:xfrm>
          <a:prstGeom prst="rect">
            <a:avLst/>
          </a:prstGeom>
        </p:spPr>
      </p:pic>
    </p:spTree>
    <p:extLst>
      <p:ext uri="{BB962C8B-B14F-4D97-AF65-F5344CB8AC3E}">
        <p14:creationId xmlns:p14="http://schemas.microsoft.com/office/powerpoint/2010/main" val="41963416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1000"/>
                                        <p:tgtEl>
                                          <p:spTgt spid="5125"/>
                                        </p:tgtEl>
                                      </p:cBhvr>
                                    </p:animEffect>
                                    <p:anim calcmode="lin" valueType="num">
                                      <p:cBhvr>
                                        <p:cTn id="8" dur="1000" fill="hold"/>
                                        <p:tgtEl>
                                          <p:spTgt spid="5125"/>
                                        </p:tgtEl>
                                        <p:attrNameLst>
                                          <p:attrName>ppt_x</p:attrName>
                                        </p:attrNameLst>
                                      </p:cBhvr>
                                      <p:tavLst>
                                        <p:tav tm="0">
                                          <p:val>
                                            <p:strVal val="#ppt_x"/>
                                          </p:val>
                                        </p:tav>
                                        <p:tav tm="100000">
                                          <p:val>
                                            <p:strVal val="#ppt_x"/>
                                          </p:val>
                                        </p:tav>
                                      </p:tavLst>
                                    </p:anim>
                                    <p:anim calcmode="lin" valueType="num">
                                      <p:cBhvr>
                                        <p:cTn id="9" dur="1000" fill="hold"/>
                                        <p:tgtEl>
                                          <p:spTgt spid="51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1000"/>
                                        <p:tgtEl>
                                          <p:spTgt spid="34"/>
                                        </p:tgtEl>
                                      </p:cBhvr>
                                    </p:animEffect>
                                    <p:anim calcmode="lin" valueType="num">
                                      <p:cBhvr>
                                        <p:cTn id="80" dur="1000" fill="hold"/>
                                        <p:tgtEl>
                                          <p:spTgt spid="34"/>
                                        </p:tgtEl>
                                        <p:attrNameLst>
                                          <p:attrName>ppt_x</p:attrName>
                                        </p:attrNameLst>
                                      </p:cBhvr>
                                      <p:tavLst>
                                        <p:tav tm="0">
                                          <p:val>
                                            <p:strVal val="#ppt_x"/>
                                          </p:val>
                                        </p:tav>
                                        <p:tav tm="100000">
                                          <p:val>
                                            <p:strVal val="#ppt_x"/>
                                          </p:val>
                                        </p:tav>
                                      </p:tavLst>
                                    </p:anim>
                                    <p:anim calcmode="lin" valueType="num">
                                      <p:cBhvr>
                                        <p:cTn id="81" dur="1000" fill="hold"/>
                                        <p:tgtEl>
                                          <p:spTgt spid="3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P spid="20" grpId="0" animBg="1"/>
      <p:bldP spid="22" grpId="0" animBg="1"/>
      <p:bldP spid="24" grpId="0" animBg="1"/>
      <p:bldP spid="26" grpId="0" animBg="1"/>
      <p:bldP spid="28"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界面原型迭代</a:t>
            </a: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首页</a:t>
            </a:r>
          </a:p>
        </p:txBody>
      </p:sp>
      <p:grpSp>
        <p:nvGrpSpPr>
          <p:cNvPr id="13" name="组合 12">
            <a:extLst>
              <a:ext uri="{FF2B5EF4-FFF2-40B4-BE49-F238E27FC236}">
                <a16:creationId xmlns:a16="http://schemas.microsoft.com/office/drawing/2014/main" id="{523928EE-2417-4078-BA40-668A30322C65}"/>
              </a:ext>
            </a:extLst>
          </p:cNvPr>
          <p:cNvGrpSpPr/>
          <p:nvPr/>
        </p:nvGrpSpPr>
        <p:grpSpPr>
          <a:xfrm>
            <a:off x="1546059" y="1887344"/>
            <a:ext cx="3812325" cy="461665"/>
            <a:chOff x="1143000" y="1929903"/>
            <a:chExt cx="3812325" cy="461665"/>
          </a:xfrm>
        </p:grpSpPr>
        <p:sp>
          <p:nvSpPr>
            <p:cNvPr id="14" name="燕尾形 18">
              <a:extLst>
                <a:ext uri="{FF2B5EF4-FFF2-40B4-BE49-F238E27FC236}">
                  <a16:creationId xmlns:a16="http://schemas.microsoft.com/office/drawing/2014/main" id="{12688D6C-500F-4970-9578-E324497D7098}"/>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2773127B-AF43-44CD-BF2F-88D77106B6EF}"/>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纸模型</a:t>
              </a:r>
            </a:p>
          </p:txBody>
        </p:sp>
      </p:grpSp>
      <p:pic>
        <p:nvPicPr>
          <p:cNvPr id="2" name="图片 1">
            <a:extLst>
              <a:ext uri="{FF2B5EF4-FFF2-40B4-BE49-F238E27FC236}">
                <a16:creationId xmlns:a16="http://schemas.microsoft.com/office/drawing/2014/main" id="{112685EC-47AA-4D73-A8B5-6B113DF02303}"/>
              </a:ext>
            </a:extLst>
          </p:cNvPr>
          <p:cNvPicPr>
            <a:picLocks noChangeAspect="1"/>
          </p:cNvPicPr>
          <p:nvPr/>
        </p:nvPicPr>
        <p:blipFill>
          <a:blip r:embed="rId2"/>
          <a:stretch>
            <a:fillRect/>
          </a:stretch>
        </p:blipFill>
        <p:spPr>
          <a:xfrm>
            <a:off x="1391602" y="2467879"/>
            <a:ext cx="4268741" cy="3917910"/>
          </a:xfrm>
          <a:prstGeom prst="rect">
            <a:avLst/>
          </a:prstGeom>
        </p:spPr>
      </p:pic>
      <p:grpSp>
        <p:nvGrpSpPr>
          <p:cNvPr id="17" name="组合 16">
            <a:extLst>
              <a:ext uri="{FF2B5EF4-FFF2-40B4-BE49-F238E27FC236}">
                <a16:creationId xmlns:a16="http://schemas.microsoft.com/office/drawing/2014/main" id="{E5353111-DE2A-4EFA-ACCF-52BD70E4A589}"/>
              </a:ext>
            </a:extLst>
          </p:cNvPr>
          <p:cNvGrpSpPr/>
          <p:nvPr/>
        </p:nvGrpSpPr>
        <p:grpSpPr>
          <a:xfrm>
            <a:off x="7276299" y="1887344"/>
            <a:ext cx="3812325" cy="461665"/>
            <a:chOff x="1143000" y="1929903"/>
            <a:chExt cx="3812325" cy="461665"/>
          </a:xfrm>
        </p:grpSpPr>
        <p:sp>
          <p:nvSpPr>
            <p:cNvPr id="18" name="燕尾形 18">
              <a:extLst>
                <a:ext uri="{FF2B5EF4-FFF2-40B4-BE49-F238E27FC236}">
                  <a16:creationId xmlns:a16="http://schemas.microsoft.com/office/drawing/2014/main" id="{8AACD4E6-DB76-4DF9-95D1-3185929C5C0B}"/>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9" name="文本框 1">
              <a:extLst>
                <a:ext uri="{FF2B5EF4-FFF2-40B4-BE49-F238E27FC236}">
                  <a16:creationId xmlns:a16="http://schemas.microsoft.com/office/drawing/2014/main" id="{7E12D16C-AA20-4992-8BC2-D2AA8AA45D1A}"/>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低保真模型</a:t>
              </a:r>
            </a:p>
          </p:txBody>
        </p:sp>
      </p:grpSp>
      <p:pic>
        <p:nvPicPr>
          <p:cNvPr id="5" name="图片 4">
            <a:extLst>
              <a:ext uri="{FF2B5EF4-FFF2-40B4-BE49-F238E27FC236}">
                <a16:creationId xmlns:a16="http://schemas.microsoft.com/office/drawing/2014/main" id="{AC62FD6C-704C-4AA8-B321-05AC947A3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298020" y="2368933"/>
            <a:ext cx="2070885" cy="4115801"/>
          </a:xfrm>
          <a:prstGeom prst="rect">
            <a:avLst/>
          </a:prstGeom>
        </p:spPr>
      </p:pic>
      <p:sp>
        <p:nvSpPr>
          <p:cNvPr id="6" name="箭头: 右 5">
            <a:extLst>
              <a:ext uri="{FF2B5EF4-FFF2-40B4-BE49-F238E27FC236}">
                <a16:creationId xmlns:a16="http://schemas.microsoft.com/office/drawing/2014/main" id="{8B4EA158-7F28-46E6-AD4B-6C920AD0C146}"/>
              </a:ext>
            </a:extLst>
          </p:cNvPr>
          <p:cNvSpPr/>
          <p:nvPr/>
        </p:nvSpPr>
        <p:spPr bwMode="auto">
          <a:xfrm>
            <a:off x="5961888" y="3712464"/>
            <a:ext cx="950976" cy="630936"/>
          </a:xfrm>
          <a:prstGeom prst="rightArrow">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9632189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用户需求优先级打分</a:t>
            </a:r>
          </a:p>
        </p:txBody>
      </p:sp>
      <p:grpSp>
        <p:nvGrpSpPr>
          <p:cNvPr id="13" name="组合 12">
            <a:extLst>
              <a:ext uri="{FF2B5EF4-FFF2-40B4-BE49-F238E27FC236}">
                <a16:creationId xmlns:a16="http://schemas.microsoft.com/office/drawing/2014/main" id="{5C588B1D-112C-4E8A-85C6-DFEFBADB79CB}"/>
              </a:ext>
            </a:extLst>
          </p:cNvPr>
          <p:cNvGrpSpPr/>
          <p:nvPr/>
        </p:nvGrpSpPr>
        <p:grpSpPr>
          <a:xfrm>
            <a:off x="1546059" y="1887344"/>
            <a:ext cx="3812325" cy="461665"/>
            <a:chOff x="1143000" y="1929903"/>
            <a:chExt cx="3812325" cy="461665"/>
          </a:xfrm>
        </p:grpSpPr>
        <p:sp>
          <p:nvSpPr>
            <p:cNvPr id="14" name="燕尾形 18">
              <a:extLst>
                <a:ext uri="{FF2B5EF4-FFF2-40B4-BE49-F238E27FC236}">
                  <a16:creationId xmlns:a16="http://schemas.microsoft.com/office/drawing/2014/main" id="{B9A590B2-C0C6-415C-9B88-31C542F53769}"/>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9240A270-80A1-4CCC-BA41-03380E07F3F9}"/>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评分规则</a:t>
              </a:r>
            </a:p>
          </p:txBody>
        </p:sp>
      </p:grpSp>
      <p:sp>
        <p:nvSpPr>
          <p:cNvPr id="16" name="文本框 14">
            <a:extLst>
              <a:ext uri="{FF2B5EF4-FFF2-40B4-BE49-F238E27FC236}">
                <a16:creationId xmlns:a16="http://schemas.microsoft.com/office/drawing/2014/main" id="{56C312FA-347D-4617-9527-1C90B742D5A9}"/>
              </a:ext>
            </a:extLst>
          </p:cNvPr>
          <p:cNvSpPr>
            <a:spLocks noChangeArrowheads="1"/>
          </p:cNvSpPr>
          <p:nvPr/>
        </p:nvSpPr>
        <p:spPr bwMode="auto">
          <a:xfrm>
            <a:off x="1442750" y="2542887"/>
            <a:ext cx="7935278"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dirty="0">
                <a:solidFill>
                  <a:srgbClr val="595959"/>
                </a:solidFill>
                <a:latin typeface="微软雅黑" panose="020B0503020204020204" pitchFamily="34" charset="-122"/>
                <a:ea typeface="微软雅黑" panose="020B0503020204020204" pitchFamily="34" charset="-122"/>
              </a:rPr>
              <a:t>1. </a:t>
            </a:r>
            <a:r>
              <a:rPr lang="zh-CN" altLang="en-US" dirty="0">
                <a:solidFill>
                  <a:srgbClr val="595959"/>
                </a:solidFill>
                <a:latin typeface="微软雅黑" panose="020B0503020204020204" pitchFamily="34" charset="-122"/>
                <a:ea typeface="微软雅黑" panose="020B0503020204020204" pitchFamily="34" charset="-122"/>
              </a:rPr>
              <a:t>参与本次优先级打分的用户代表有：客户杨枨老师、用户代表杨枨老师、用户代表柯海峰老师、管理员代表陈尚辉学长、游客代表张嘉诚。</a:t>
            </a:r>
          </a:p>
          <a:p>
            <a:pPr eaLnBrk="1" hangingPunct="1">
              <a:lnSpc>
                <a:spcPct val="150000"/>
              </a:lnSpc>
              <a:buFont typeface="Arial" panose="020B0604020202020204" pitchFamily="34" charset="0"/>
              <a:buNone/>
            </a:pPr>
            <a:r>
              <a:rPr lang="en-US" altLang="zh-CN" dirty="0">
                <a:solidFill>
                  <a:srgbClr val="595959"/>
                </a:solidFill>
                <a:latin typeface="微软雅黑" panose="020B0503020204020204" pitchFamily="34" charset="-122"/>
                <a:ea typeface="微软雅黑" panose="020B0503020204020204" pitchFamily="34" charset="-122"/>
              </a:rPr>
              <a:t>2. </a:t>
            </a:r>
            <a:r>
              <a:rPr lang="zh-CN" altLang="en-US" dirty="0">
                <a:solidFill>
                  <a:srgbClr val="595959"/>
                </a:solidFill>
                <a:latin typeface="微软雅黑" panose="020B0503020204020204" pitchFamily="34" charset="-122"/>
                <a:ea typeface="微软雅黑" panose="020B0503020204020204" pitchFamily="34" charset="-122"/>
              </a:rPr>
              <a:t>用户代表负责为用例的相对收益、相对损失打分，项目经理负责为相对成本、相对风险打分，杨枨老师负责给出权重。</a:t>
            </a:r>
          </a:p>
          <a:p>
            <a:pPr eaLnBrk="1" hangingPunct="1">
              <a:lnSpc>
                <a:spcPct val="150000"/>
              </a:lnSpc>
              <a:buFont typeface="Arial" panose="020B0604020202020204" pitchFamily="34" charset="0"/>
              <a:buNone/>
            </a:pPr>
            <a:r>
              <a:rPr lang="en-US" altLang="zh-CN" dirty="0">
                <a:solidFill>
                  <a:srgbClr val="595959"/>
                </a:solidFill>
                <a:latin typeface="微软雅黑" panose="020B0503020204020204" pitchFamily="34" charset="-122"/>
                <a:ea typeface="微软雅黑" panose="020B0503020204020204" pitchFamily="34" charset="-122"/>
              </a:rPr>
              <a:t>3. </a:t>
            </a:r>
            <a:r>
              <a:rPr lang="zh-CN" altLang="en-US" dirty="0">
                <a:solidFill>
                  <a:srgbClr val="595959"/>
                </a:solidFill>
                <a:latin typeface="微软雅黑" panose="020B0503020204020204" pitchFamily="34" charset="-122"/>
                <a:ea typeface="微软雅黑" panose="020B0503020204020204" pitchFamily="34" charset="-122"/>
              </a:rPr>
              <a:t>优先级公式：优先级</a:t>
            </a:r>
            <a:r>
              <a:rPr lang="en-US" altLang="zh-CN" dirty="0">
                <a:solidFill>
                  <a:srgbClr val="595959"/>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总价值*权重</a:t>
            </a:r>
            <a:r>
              <a:rPr lang="en-US" altLang="zh-CN" dirty="0">
                <a:solidFill>
                  <a:srgbClr val="595959"/>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相对风险</a:t>
            </a:r>
            <a:r>
              <a:rPr lang="en-US" altLang="zh-CN" dirty="0">
                <a:solidFill>
                  <a:srgbClr val="595959"/>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相对成本</a:t>
            </a:r>
            <a:r>
              <a:rPr lang="en-US" altLang="zh-CN" dirty="0">
                <a:solidFill>
                  <a:srgbClr val="595959"/>
                </a:solidFill>
                <a:latin typeface="微软雅黑" panose="020B0503020204020204" pitchFamily="34" charset="-122"/>
                <a:ea typeface="微软雅黑" panose="020B0503020204020204" pitchFamily="34" charset="-122"/>
              </a:rPr>
              <a:t>)</a:t>
            </a:r>
            <a:r>
              <a:rPr lang="zh-CN" altLang="en-US"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en-US" altLang="zh-CN" dirty="0">
                <a:solidFill>
                  <a:srgbClr val="595959"/>
                </a:solidFill>
                <a:latin typeface="微软雅黑" panose="020B0503020204020204" pitchFamily="34" charset="-122"/>
                <a:ea typeface="微软雅黑" panose="020B0503020204020204" pitchFamily="34" charset="-122"/>
              </a:rPr>
              <a:t>4. </a:t>
            </a:r>
            <a:r>
              <a:rPr lang="zh-CN" altLang="en-US" dirty="0">
                <a:solidFill>
                  <a:srgbClr val="595959"/>
                </a:solidFill>
                <a:latin typeface="微软雅黑" panose="020B0503020204020204" pitchFamily="34" charset="-122"/>
                <a:ea typeface="微软雅黑" panose="020B0503020204020204" pitchFamily="34" charset="-122"/>
              </a:rPr>
              <a:t>当多名用户对同一需求打分时取权重较大的用户的分数，如果权重相同取平均数。</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71115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用户需求优先级打分</a:t>
            </a:r>
          </a:p>
        </p:txBody>
      </p:sp>
      <p:grpSp>
        <p:nvGrpSpPr>
          <p:cNvPr id="13" name="组合 12">
            <a:extLst>
              <a:ext uri="{FF2B5EF4-FFF2-40B4-BE49-F238E27FC236}">
                <a16:creationId xmlns:a16="http://schemas.microsoft.com/office/drawing/2014/main" id="{5C588B1D-112C-4E8A-85C6-DFEFBADB79CB}"/>
              </a:ext>
            </a:extLst>
          </p:cNvPr>
          <p:cNvGrpSpPr/>
          <p:nvPr/>
        </p:nvGrpSpPr>
        <p:grpSpPr>
          <a:xfrm>
            <a:off x="1546059" y="1887344"/>
            <a:ext cx="3812325" cy="461665"/>
            <a:chOff x="1143000" y="1929903"/>
            <a:chExt cx="3812325" cy="461665"/>
          </a:xfrm>
        </p:grpSpPr>
        <p:sp>
          <p:nvSpPr>
            <p:cNvPr id="14" name="燕尾形 18">
              <a:extLst>
                <a:ext uri="{FF2B5EF4-FFF2-40B4-BE49-F238E27FC236}">
                  <a16:creationId xmlns:a16="http://schemas.microsoft.com/office/drawing/2014/main" id="{B9A590B2-C0C6-415C-9B88-31C542F53769}"/>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9240A270-80A1-4CCC-BA41-03380E07F3F9}"/>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评分规则</a:t>
              </a:r>
            </a:p>
          </p:txBody>
        </p:sp>
      </p:grpSp>
      <p:sp>
        <p:nvSpPr>
          <p:cNvPr id="16" name="文本框 14">
            <a:extLst>
              <a:ext uri="{FF2B5EF4-FFF2-40B4-BE49-F238E27FC236}">
                <a16:creationId xmlns:a16="http://schemas.microsoft.com/office/drawing/2014/main" id="{56C312FA-347D-4617-9527-1C90B742D5A9}"/>
              </a:ext>
            </a:extLst>
          </p:cNvPr>
          <p:cNvSpPr>
            <a:spLocks noChangeArrowheads="1"/>
          </p:cNvSpPr>
          <p:nvPr/>
        </p:nvSpPr>
        <p:spPr bwMode="auto">
          <a:xfrm>
            <a:off x="1442748" y="2403904"/>
            <a:ext cx="7935278" cy="1705403"/>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相对收益打分</a:t>
            </a:r>
            <a:r>
              <a:rPr lang="zh-CN" altLang="en-US" dirty="0">
                <a:solidFill>
                  <a:srgbClr val="595959"/>
                </a:solidFill>
                <a:latin typeface="微软雅黑" panose="020B0503020204020204" pitchFamily="34" charset="-122"/>
                <a:ea typeface="微软雅黑" panose="020B0503020204020204" pitchFamily="34" charset="-122"/>
              </a:rPr>
              <a:t>规则：</a:t>
            </a:r>
          </a:p>
          <a:p>
            <a:pPr eaLnBrk="1" hangingPunct="1">
              <a:lnSpc>
                <a:spcPct val="150000"/>
              </a:lnSpc>
              <a:buFont typeface="Arial" panose="020B0604020202020204" pitchFamily="34" charset="0"/>
              <a:buNone/>
            </a:pPr>
            <a:r>
              <a:rPr lang="zh-CN" altLang="en-US" dirty="0">
                <a:solidFill>
                  <a:srgbClr val="595959"/>
                </a:solidFill>
                <a:latin typeface="微软雅黑" panose="020B0503020204020204" pitchFamily="34" charset="-122"/>
                <a:ea typeface="微软雅黑" panose="020B0503020204020204" pitchFamily="34" charset="-122"/>
              </a:rPr>
              <a:t>    相对收益打分为</a:t>
            </a:r>
            <a:r>
              <a:rPr lang="en-US" altLang="zh-CN" dirty="0">
                <a:solidFill>
                  <a:srgbClr val="1D8DE5"/>
                </a:solidFill>
                <a:latin typeface="微软雅黑" panose="020B0503020204020204" pitchFamily="34" charset="-122"/>
                <a:ea typeface="微软雅黑" panose="020B0503020204020204" pitchFamily="34" charset="-122"/>
              </a:rPr>
              <a:t>1-9</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，其中</a:t>
            </a:r>
            <a:r>
              <a:rPr lang="en-US" altLang="zh-CN" dirty="0">
                <a:solidFill>
                  <a:srgbClr val="1D8DE5"/>
                </a:solidFill>
                <a:latin typeface="微软雅黑" panose="020B0503020204020204" pitchFamily="34" charset="-122"/>
                <a:ea typeface="微软雅黑" panose="020B0503020204020204" pitchFamily="34" charset="-122"/>
              </a:rPr>
              <a:t>1</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3</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9</a:t>
            </a:r>
            <a:r>
              <a:rPr lang="zh-CN" altLang="en-US" dirty="0">
                <a:solidFill>
                  <a:srgbClr val="595959"/>
                </a:solidFill>
                <a:latin typeface="微软雅黑" panose="020B0503020204020204" pitchFamily="34" charset="-122"/>
                <a:ea typeface="微软雅黑" panose="020B0503020204020204" pitchFamily="34" charset="-122"/>
              </a:rPr>
              <a:t>表示不同优先级别的</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595959"/>
                </a:solidFill>
                <a:latin typeface="微软雅黑" panose="020B0503020204020204" pitchFamily="34" charset="-122"/>
                <a:ea typeface="微软雅黑" panose="020B0503020204020204" pitchFamily="34" charset="-122"/>
              </a:rPr>
              <a:t>个程度。如果在接近的两个程度当中犹豫不决，则折中打分，比如你对于某一需求的收益在收益较大（</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）和收益非常大（</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）之间犹豫不决，则打</a:t>
            </a:r>
            <a:r>
              <a:rPr lang="en-US" altLang="zh-CN" dirty="0">
                <a:solidFill>
                  <a:srgbClr val="1D8DE5"/>
                </a:solidFill>
                <a:latin typeface="微软雅黑" panose="020B0503020204020204" pitchFamily="34" charset="-122"/>
                <a:ea typeface="微软雅黑" panose="020B0503020204020204" pitchFamily="34" charset="-122"/>
              </a:rPr>
              <a:t>6</a:t>
            </a:r>
            <a:r>
              <a:rPr lang="zh-CN" altLang="en-US" dirty="0">
                <a:solidFill>
                  <a:srgbClr val="595959"/>
                </a:solidFill>
                <a:latin typeface="微软雅黑" panose="020B0503020204020204" pitchFamily="34" charset="-122"/>
                <a:ea typeface="微软雅黑" panose="020B0503020204020204" pitchFamily="34" charset="-122"/>
              </a:rPr>
              <a:t>分。</a:t>
            </a:r>
          </a:p>
        </p:txBody>
      </p:sp>
      <p:graphicFrame>
        <p:nvGraphicFramePr>
          <p:cNvPr id="4" name="表格 3">
            <a:extLst>
              <a:ext uri="{FF2B5EF4-FFF2-40B4-BE49-F238E27FC236}">
                <a16:creationId xmlns:a16="http://schemas.microsoft.com/office/drawing/2014/main" id="{946F5CC3-A02B-44FB-951E-3290F8BAF834}"/>
              </a:ext>
            </a:extLst>
          </p:cNvPr>
          <p:cNvGraphicFramePr>
            <a:graphicFrameLocks noGrp="1"/>
          </p:cNvGraphicFramePr>
          <p:nvPr>
            <p:extLst>
              <p:ext uri="{D42A27DB-BD31-4B8C-83A1-F6EECF244321}">
                <p14:modId xmlns:p14="http://schemas.microsoft.com/office/powerpoint/2010/main" val="2667699239"/>
              </p:ext>
            </p:extLst>
          </p:nvPr>
        </p:nvGraphicFramePr>
        <p:xfrm>
          <a:off x="1536914" y="4287084"/>
          <a:ext cx="7935276" cy="1285288"/>
        </p:xfrm>
        <a:graphic>
          <a:graphicData uri="http://schemas.openxmlformats.org/drawingml/2006/table">
            <a:tbl>
              <a:tblPr firstRow="1" bandRow="1">
                <a:tableStyleId>{5C22544A-7EE6-4342-B048-85BDC9FD1C3A}</a:tableStyleId>
              </a:tblPr>
              <a:tblGrid>
                <a:gridCol w="1586864">
                  <a:extLst>
                    <a:ext uri="{9D8B030D-6E8A-4147-A177-3AD203B41FA5}">
                      <a16:colId xmlns:a16="http://schemas.microsoft.com/office/drawing/2014/main" val="1465406417"/>
                    </a:ext>
                  </a:extLst>
                </a:gridCol>
                <a:gridCol w="1586864">
                  <a:extLst>
                    <a:ext uri="{9D8B030D-6E8A-4147-A177-3AD203B41FA5}">
                      <a16:colId xmlns:a16="http://schemas.microsoft.com/office/drawing/2014/main" val="3697978208"/>
                    </a:ext>
                  </a:extLst>
                </a:gridCol>
                <a:gridCol w="1586864">
                  <a:extLst>
                    <a:ext uri="{9D8B030D-6E8A-4147-A177-3AD203B41FA5}">
                      <a16:colId xmlns:a16="http://schemas.microsoft.com/office/drawing/2014/main" val="1366371695"/>
                    </a:ext>
                  </a:extLst>
                </a:gridCol>
                <a:gridCol w="1586864">
                  <a:extLst>
                    <a:ext uri="{9D8B030D-6E8A-4147-A177-3AD203B41FA5}">
                      <a16:colId xmlns:a16="http://schemas.microsoft.com/office/drawing/2014/main" val="864457099"/>
                    </a:ext>
                  </a:extLst>
                </a:gridCol>
                <a:gridCol w="1587820">
                  <a:extLst>
                    <a:ext uri="{9D8B030D-6E8A-4147-A177-3AD203B41FA5}">
                      <a16:colId xmlns:a16="http://schemas.microsoft.com/office/drawing/2014/main" val="2532076584"/>
                    </a:ext>
                  </a:extLst>
                </a:gridCol>
              </a:tblGrid>
              <a:tr h="638740">
                <a:tc>
                  <a:txBody>
                    <a:bodyPr/>
                    <a:lstStyle/>
                    <a:p>
                      <a:pPr algn="just">
                        <a:lnSpc>
                          <a:spcPct val="150000"/>
                        </a:lnSpc>
                        <a:spcAft>
                          <a:spcPts val="0"/>
                        </a:spcAft>
                      </a:pPr>
                      <a:r>
                        <a:rPr lang="zh-CN" sz="2000" kern="100">
                          <a:effectLst/>
                        </a:rPr>
                        <a:t>可忽略收益</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有一点收益</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收益较大</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收益非常大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最大收益</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9097351"/>
                  </a:ext>
                </a:extLst>
              </a:tr>
              <a:tr h="646548">
                <a:tc>
                  <a:txBody>
                    <a:bodyPr/>
                    <a:lstStyle/>
                    <a:p>
                      <a:pPr algn="just">
                        <a:lnSpc>
                          <a:spcPct val="150000"/>
                        </a:lnSpc>
                        <a:spcAft>
                          <a:spcPts val="0"/>
                        </a:spcAft>
                      </a:pPr>
                      <a:r>
                        <a:rPr lang="en-US" sz="2000" kern="100" dirty="0">
                          <a:effectLst/>
                        </a:rPr>
                        <a:t>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3</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1164760"/>
                  </a:ext>
                </a:extLst>
              </a:tr>
            </a:tbl>
          </a:graphicData>
        </a:graphic>
      </p:graphicFrame>
      <p:sp>
        <p:nvSpPr>
          <p:cNvPr id="18" name="文本框 14">
            <a:extLst>
              <a:ext uri="{FF2B5EF4-FFF2-40B4-BE49-F238E27FC236}">
                <a16:creationId xmlns:a16="http://schemas.microsoft.com/office/drawing/2014/main" id="{97699707-4922-44C2-B771-3E64435C893C}"/>
              </a:ext>
            </a:extLst>
          </p:cNvPr>
          <p:cNvSpPr>
            <a:spLocks noChangeArrowheads="1"/>
          </p:cNvSpPr>
          <p:nvPr/>
        </p:nvSpPr>
        <p:spPr bwMode="auto">
          <a:xfrm>
            <a:off x="1536912" y="2458799"/>
            <a:ext cx="7841114" cy="1705403"/>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相对损失打分</a:t>
            </a:r>
            <a:r>
              <a:rPr lang="zh-CN" altLang="en-US" dirty="0">
                <a:solidFill>
                  <a:srgbClr val="595959"/>
                </a:solidFill>
                <a:latin typeface="微软雅黑" panose="020B0503020204020204" pitchFamily="34" charset="-122"/>
                <a:ea typeface="微软雅黑" panose="020B0503020204020204" pitchFamily="34" charset="-122"/>
              </a:rPr>
              <a:t>为</a:t>
            </a:r>
            <a:r>
              <a:rPr lang="en-US" altLang="zh-CN" dirty="0">
                <a:solidFill>
                  <a:srgbClr val="1D8DE5"/>
                </a:solidFill>
                <a:latin typeface="微软雅黑" panose="020B0503020204020204" pitchFamily="34" charset="-122"/>
                <a:ea typeface="微软雅黑" panose="020B0503020204020204" pitchFamily="34" charset="-122"/>
              </a:rPr>
              <a:t>1-9</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，其中</a:t>
            </a:r>
            <a:r>
              <a:rPr lang="en-US" altLang="zh-CN" dirty="0">
                <a:solidFill>
                  <a:srgbClr val="1D8DE5"/>
                </a:solidFill>
                <a:latin typeface="微软雅黑" panose="020B0503020204020204" pitchFamily="34" charset="-122"/>
                <a:ea typeface="微软雅黑" panose="020B0503020204020204" pitchFamily="34" charset="-122"/>
              </a:rPr>
              <a:t>1</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3</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9</a:t>
            </a:r>
            <a:r>
              <a:rPr lang="zh-CN" altLang="en-US" dirty="0">
                <a:solidFill>
                  <a:srgbClr val="595959"/>
                </a:solidFill>
                <a:latin typeface="微软雅黑" panose="020B0503020204020204" pitchFamily="34" charset="-122"/>
                <a:ea typeface="微软雅黑" panose="020B0503020204020204" pitchFamily="34" charset="-122"/>
              </a:rPr>
              <a:t>表示不同优先级别的</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595959"/>
                </a:solidFill>
                <a:latin typeface="微软雅黑" panose="020B0503020204020204" pitchFamily="34" charset="-122"/>
                <a:ea typeface="微软雅黑" panose="020B0503020204020204" pitchFamily="34" charset="-122"/>
              </a:rPr>
              <a:t>个程度。如果在接近的两个程度当中犹豫不决，则折中打分，比如你对于某一需求的带来的损失在损失较大（</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）和损失非常大（</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）之间犹豫不决，则打</a:t>
            </a:r>
            <a:r>
              <a:rPr lang="en-US" altLang="zh-CN" dirty="0">
                <a:solidFill>
                  <a:srgbClr val="1D8DE5"/>
                </a:solidFill>
                <a:latin typeface="微软雅黑" panose="020B0503020204020204" pitchFamily="34" charset="-122"/>
                <a:ea typeface="微软雅黑" panose="020B0503020204020204" pitchFamily="34" charset="-122"/>
              </a:rPr>
              <a:t>6</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a:t>
            </a:r>
          </a:p>
        </p:txBody>
      </p:sp>
      <p:graphicFrame>
        <p:nvGraphicFramePr>
          <p:cNvPr id="5" name="表格 4">
            <a:extLst>
              <a:ext uri="{FF2B5EF4-FFF2-40B4-BE49-F238E27FC236}">
                <a16:creationId xmlns:a16="http://schemas.microsoft.com/office/drawing/2014/main" id="{A9B785F1-267D-413E-AEBB-E73EA77EBD63}"/>
              </a:ext>
            </a:extLst>
          </p:cNvPr>
          <p:cNvGraphicFramePr>
            <a:graphicFrameLocks noGrp="1"/>
          </p:cNvGraphicFramePr>
          <p:nvPr>
            <p:extLst>
              <p:ext uri="{D42A27DB-BD31-4B8C-83A1-F6EECF244321}">
                <p14:modId xmlns:p14="http://schemas.microsoft.com/office/powerpoint/2010/main" val="212179931"/>
              </p:ext>
            </p:extLst>
          </p:nvPr>
        </p:nvGraphicFramePr>
        <p:xfrm>
          <a:off x="1536912" y="4287085"/>
          <a:ext cx="7935276" cy="1285288"/>
        </p:xfrm>
        <a:graphic>
          <a:graphicData uri="http://schemas.openxmlformats.org/drawingml/2006/table">
            <a:tbl>
              <a:tblPr firstRow="1" bandRow="1">
                <a:tableStyleId>{5C22544A-7EE6-4342-B048-85BDC9FD1C3A}</a:tableStyleId>
              </a:tblPr>
              <a:tblGrid>
                <a:gridCol w="1586864">
                  <a:extLst>
                    <a:ext uri="{9D8B030D-6E8A-4147-A177-3AD203B41FA5}">
                      <a16:colId xmlns:a16="http://schemas.microsoft.com/office/drawing/2014/main" val="2283522848"/>
                    </a:ext>
                  </a:extLst>
                </a:gridCol>
                <a:gridCol w="1586864">
                  <a:extLst>
                    <a:ext uri="{9D8B030D-6E8A-4147-A177-3AD203B41FA5}">
                      <a16:colId xmlns:a16="http://schemas.microsoft.com/office/drawing/2014/main" val="2837393737"/>
                    </a:ext>
                  </a:extLst>
                </a:gridCol>
                <a:gridCol w="1586864">
                  <a:extLst>
                    <a:ext uri="{9D8B030D-6E8A-4147-A177-3AD203B41FA5}">
                      <a16:colId xmlns:a16="http://schemas.microsoft.com/office/drawing/2014/main" val="643819856"/>
                    </a:ext>
                  </a:extLst>
                </a:gridCol>
                <a:gridCol w="1586864">
                  <a:extLst>
                    <a:ext uri="{9D8B030D-6E8A-4147-A177-3AD203B41FA5}">
                      <a16:colId xmlns:a16="http://schemas.microsoft.com/office/drawing/2014/main" val="2185531190"/>
                    </a:ext>
                  </a:extLst>
                </a:gridCol>
                <a:gridCol w="1587820">
                  <a:extLst>
                    <a:ext uri="{9D8B030D-6E8A-4147-A177-3AD203B41FA5}">
                      <a16:colId xmlns:a16="http://schemas.microsoft.com/office/drawing/2014/main" val="1035105728"/>
                    </a:ext>
                  </a:extLst>
                </a:gridCol>
              </a:tblGrid>
              <a:tr h="638740">
                <a:tc>
                  <a:txBody>
                    <a:bodyPr/>
                    <a:lstStyle/>
                    <a:p>
                      <a:pPr algn="just">
                        <a:lnSpc>
                          <a:spcPct val="150000"/>
                        </a:lnSpc>
                        <a:spcAft>
                          <a:spcPts val="0"/>
                        </a:spcAft>
                      </a:pPr>
                      <a:r>
                        <a:rPr lang="zh-CN" sz="2000" kern="100">
                          <a:effectLst/>
                        </a:rPr>
                        <a:t>基本无损失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有一点损失</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损失较大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损失非常大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损失严重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847658"/>
                  </a:ext>
                </a:extLst>
              </a:tr>
              <a:tr h="646548">
                <a:tc>
                  <a:txBody>
                    <a:bodyPr/>
                    <a:lstStyle/>
                    <a:p>
                      <a:pPr algn="just">
                        <a:lnSpc>
                          <a:spcPct val="150000"/>
                        </a:lnSpc>
                        <a:spcAft>
                          <a:spcPts val="0"/>
                        </a:spcAft>
                      </a:pPr>
                      <a:r>
                        <a:rPr lang="en-US" sz="2000" kern="100" dirty="0">
                          <a:effectLst/>
                        </a:rPr>
                        <a:t>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855605"/>
                  </a:ext>
                </a:extLst>
              </a:tr>
            </a:tbl>
          </a:graphicData>
        </a:graphic>
      </p:graphicFrame>
      <p:sp>
        <p:nvSpPr>
          <p:cNvPr id="21" name="文本框 14">
            <a:extLst>
              <a:ext uri="{FF2B5EF4-FFF2-40B4-BE49-F238E27FC236}">
                <a16:creationId xmlns:a16="http://schemas.microsoft.com/office/drawing/2014/main" id="{07EDD190-775E-49C9-9CE4-D32514DED2F5}"/>
              </a:ext>
            </a:extLst>
          </p:cNvPr>
          <p:cNvSpPr>
            <a:spLocks noChangeArrowheads="1"/>
          </p:cNvSpPr>
          <p:nvPr/>
        </p:nvSpPr>
        <p:spPr bwMode="auto">
          <a:xfrm>
            <a:off x="1536912" y="2421216"/>
            <a:ext cx="7841114" cy="1670778"/>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 相对成本打分</a:t>
            </a:r>
            <a:r>
              <a:rPr lang="zh-CN" altLang="en-US" dirty="0">
                <a:solidFill>
                  <a:srgbClr val="595959"/>
                </a:solidFill>
                <a:latin typeface="微软雅黑" panose="020B0503020204020204" pitchFamily="34" charset="-122"/>
                <a:ea typeface="微软雅黑" panose="020B0503020204020204" pitchFamily="34" charset="-122"/>
              </a:rPr>
              <a:t>为</a:t>
            </a:r>
            <a:r>
              <a:rPr lang="en-US" altLang="zh-CN" dirty="0">
                <a:solidFill>
                  <a:srgbClr val="1D8DE5"/>
                </a:solidFill>
                <a:latin typeface="微软雅黑" panose="020B0503020204020204" pitchFamily="34" charset="-122"/>
                <a:ea typeface="微软雅黑" panose="020B0503020204020204" pitchFamily="34" charset="-122"/>
              </a:rPr>
              <a:t>1-9</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，其中</a:t>
            </a:r>
            <a:r>
              <a:rPr lang="en-US" altLang="zh-CN" dirty="0">
                <a:solidFill>
                  <a:srgbClr val="1D8DE5"/>
                </a:solidFill>
                <a:latin typeface="微软雅黑" panose="020B0503020204020204" pitchFamily="34" charset="-122"/>
                <a:ea typeface="微软雅黑" panose="020B0503020204020204" pitchFamily="34" charset="-122"/>
              </a:rPr>
              <a:t>1</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3</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9</a:t>
            </a:r>
            <a:r>
              <a:rPr lang="zh-CN" altLang="en-US" dirty="0">
                <a:solidFill>
                  <a:srgbClr val="595959"/>
                </a:solidFill>
                <a:latin typeface="微软雅黑" panose="020B0503020204020204" pitchFamily="34" charset="-122"/>
                <a:ea typeface="微软雅黑" panose="020B0503020204020204" pitchFamily="34" charset="-122"/>
              </a:rPr>
              <a:t>表示不同优先级别的</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595959"/>
                </a:solidFill>
                <a:latin typeface="微软雅黑" panose="020B0503020204020204" pitchFamily="34" charset="-122"/>
                <a:ea typeface="微软雅黑" panose="020B0503020204020204" pitchFamily="34" charset="-122"/>
              </a:rPr>
              <a:t>个程度。如果在接近的两个程度当中犹豫不决，则折中打分，比如你认为某一需求的成本在成本较大（</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）和成本非常大（</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）之间犹豫不决，则打</a:t>
            </a:r>
            <a:r>
              <a:rPr lang="en-US" altLang="zh-CN" dirty="0">
                <a:solidFill>
                  <a:srgbClr val="1D8DE5"/>
                </a:solidFill>
                <a:latin typeface="微软雅黑" panose="020B0503020204020204" pitchFamily="34" charset="-122"/>
                <a:ea typeface="微软雅黑" panose="020B0503020204020204" pitchFamily="34" charset="-122"/>
              </a:rPr>
              <a:t>6</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a:t>
            </a:r>
          </a:p>
        </p:txBody>
      </p:sp>
      <p:graphicFrame>
        <p:nvGraphicFramePr>
          <p:cNvPr id="6" name="表格 5">
            <a:extLst>
              <a:ext uri="{FF2B5EF4-FFF2-40B4-BE49-F238E27FC236}">
                <a16:creationId xmlns:a16="http://schemas.microsoft.com/office/drawing/2014/main" id="{A23E21BD-9936-4C71-8691-61FFEBBC268D}"/>
              </a:ext>
            </a:extLst>
          </p:cNvPr>
          <p:cNvGraphicFramePr>
            <a:graphicFrameLocks noGrp="1"/>
          </p:cNvGraphicFramePr>
          <p:nvPr>
            <p:extLst>
              <p:ext uri="{D42A27DB-BD31-4B8C-83A1-F6EECF244321}">
                <p14:modId xmlns:p14="http://schemas.microsoft.com/office/powerpoint/2010/main" val="1620695695"/>
              </p:ext>
            </p:extLst>
          </p:nvPr>
        </p:nvGraphicFramePr>
        <p:xfrm>
          <a:off x="1536910" y="4287775"/>
          <a:ext cx="7935276" cy="1284597"/>
        </p:xfrm>
        <a:graphic>
          <a:graphicData uri="http://schemas.openxmlformats.org/drawingml/2006/table">
            <a:tbl>
              <a:tblPr firstRow="1" bandRow="1">
                <a:tableStyleId>{5C22544A-7EE6-4342-B048-85BDC9FD1C3A}</a:tableStyleId>
              </a:tblPr>
              <a:tblGrid>
                <a:gridCol w="1586864">
                  <a:extLst>
                    <a:ext uri="{9D8B030D-6E8A-4147-A177-3AD203B41FA5}">
                      <a16:colId xmlns:a16="http://schemas.microsoft.com/office/drawing/2014/main" val="3139416625"/>
                    </a:ext>
                  </a:extLst>
                </a:gridCol>
                <a:gridCol w="1586864">
                  <a:extLst>
                    <a:ext uri="{9D8B030D-6E8A-4147-A177-3AD203B41FA5}">
                      <a16:colId xmlns:a16="http://schemas.microsoft.com/office/drawing/2014/main" val="3691647187"/>
                    </a:ext>
                  </a:extLst>
                </a:gridCol>
                <a:gridCol w="1586864">
                  <a:extLst>
                    <a:ext uri="{9D8B030D-6E8A-4147-A177-3AD203B41FA5}">
                      <a16:colId xmlns:a16="http://schemas.microsoft.com/office/drawing/2014/main" val="945564239"/>
                    </a:ext>
                  </a:extLst>
                </a:gridCol>
                <a:gridCol w="1586864">
                  <a:extLst>
                    <a:ext uri="{9D8B030D-6E8A-4147-A177-3AD203B41FA5}">
                      <a16:colId xmlns:a16="http://schemas.microsoft.com/office/drawing/2014/main" val="22966243"/>
                    </a:ext>
                  </a:extLst>
                </a:gridCol>
                <a:gridCol w="1587820">
                  <a:extLst>
                    <a:ext uri="{9D8B030D-6E8A-4147-A177-3AD203B41FA5}">
                      <a16:colId xmlns:a16="http://schemas.microsoft.com/office/drawing/2014/main" val="2215344903"/>
                    </a:ext>
                  </a:extLst>
                </a:gridCol>
              </a:tblGrid>
              <a:tr h="638396">
                <a:tc>
                  <a:txBody>
                    <a:bodyPr/>
                    <a:lstStyle/>
                    <a:p>
                      <a:pPr algn="just">
                        <a:lnSpc>
                          <a:spcPct val="150000"/>
                        </a:lnSpc>
                        <a:spcAft>
                          <a:spcPts val="0"/>
                        </a:spcAft>
                      </a:pPr>
                      <a:r>
                        <a:rPr lang="zh-CN" sz="2000" kern="100">
                          <a:effectLst/>
                        </a:rPr>
                        <a:t>基本无成本</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成本较小</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成本较大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成本非常大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成本极其大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1756378"/>
                  </a:ext>
                </a:extLst>
              </a:tr>
              <a:tr h="646201">
                <a:tc>
                  <a:txBody>
                    <a:bodyPr/>
                    <a:lstStyle/>
                    <a:p>
                      <a:pPr algn="just">
                        <a:lnSpc>
                          <a:spcPct val="150000"/>
                        </a:lnSpc>
                        <a:spcAft>
                          <a:spcPts val="0"/>
                        </a:spcAft>
                      </a:pPr>
                      <a:r>
                        <a:rPr lang="en-US" sz="2000" kern="100" dirty="0">
                          <a:effectLst/>
                        </a:rPr>
                        <a:t>1</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672664"/>
                  </a:ext>
                </a:extLst>
              </a:tr>
            </a:tbl>
          </a:graphicData>
        </a:graphic>
      </p:graphicFrame>
      <p:sp>
        <p:nvSpPr>
          <p:cNvPr id="23" name="文本框 14">
            <a:extLst>
              <a:ext uri="{FF2B5EF4-FFF2-40B4-BE49-F238E27FC236}">
                <a16:creationId xmlns:a16="http://schemas.microsoft.com/office/drawing/2014/main" id="{149D06EA-6951-47F1-A7C0-1ADC8097A170}"/>
              </a:ext>
            </a:extLst>
          </p:cNvPr>
          <p:cNvSpPr>
            <a:spLocks noChangeArrowheads="1"/>
          </p:cNvSpPr>
          <p:nvPr/>
        </p:nvSpPr>
        <p:spPr bwMode="auto">
          <a:xfrm>
            <a:off x="1631072" y="2471892"/>
            <a:ext cx="7841114" cy="1670778"/>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相对风险打分</a:t>
            </a:r>
            <a:r>
              <a:rPr lang="zh-CN" altLang="en-US" dirty="0">
                <a:solidFill>
                  <a:srgbClr val="595959"/>
                </a:solidFill>
                <a:latin typeface="微软雅黑" panose="020B0503020204020204" pitchFamily="34" charset="-122"/>
                <a:ea typeface="微软雅黑" panose="020B0503020204020204" pitchFamily="34" charset="-122"/>
              </a:rPr>
              <a:t>为</a:t>
            </a:r>
            <a:r>
              <a:rPr lang="en-US" altLang="zh-CN" dirty="0">
                <a:solidFill>
                  <a:srgbClr val="1D8DE5"/>
                </a:solidFill>
                <a:latin typeface="微软雅黑" panose="020B0503020204020204" pitchFamily="34" charset="-122"/>
                <a:ea typeface="微软雅黑" panose="020B0503020204020204" pitchFamily="34" charset="-122"/>
              </a:rPr>
              <a:t>1-9</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，其中</a:t>
            </a:r>
            <a:r>
              <a:rPr lang="en-US" altLang="zh-CN" dirty="0">
                <a:solidFill>
                  <a:srgbClr val="1D8DE5"/>
                </a:solidFill>
                <a:latin typeface="微软雅黑" panose="020B0503020204020204" pitchFamily="34" charset="-122"/>
                <a:ea typeface="微软雅黑" panose="020B0503020204020204" pitchFamily="34" charset="-122"/>
              </a:rPr>
              <a:t>1</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3</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a:t>
            </a:r>
            <a:r>
              <a:rPr lang="en-US" altLang="zh-CN" dirty="0">
                <a:solidFill>
                  <a:srgbClr val="1D8DE5"/>
                </a:solidFill>
                <a:latin typeface="微软雅黑" panose="020B0503020204020204" pitchFamily="34" charset="-122"/>
                <a:ea typeface="微软雅黑" panose="020B0503020204020204" pitchFamily="34" charset="-122"/>
              </a:rPr>
              <a:t>9</a:t>
            </a:r>
            <a:r>
              <a:rPr lang="zh-CN" altLang="en-US" dirty="0">
                <a:solidFill>
                  <a:srgbClr val="595959"/>
                </a:solidFill>
                <a:latin typeface="微软雅黑" panose="020B0503020204020204" pitchFamily="34" charset="-122"/>
                <a:ea typeface="微软雅黑" panose="020B0503020204020204" pitchFamily="34" charset="-122"/>
              </a:rPr>
              <a:t>表示不同优先级别的</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595959"/>
                </a:solidFill>
                <a:latin typeface="微软雅黑" panose="020B0503020204020204" pitchFamily="34" charset="-122"/>
                <a:ea typeface="微软雅黑" panose="020B0503020204020204" pitchFamily="34" charset="-122"/>
              </a:rPr>
              <a:t>个程度。如果在接近的两个程度当中犹豫不决，则折中打分，比如你认为某一需求的成本在成本较大（</a:t>
            </a:r>
            <a:r>
              <a:rPr lang="en-US" altLang="zh-CN" dirty="0">
                <a:solidFill>
                  <a:srgbClr val="1D8DE5"/>
                </a:solidFill>
                <a:latin typeface="微软雅黑" panose="020B0503020204020204" pitchFamily="34" charset="-122"/>
                <a:ea typeface="微软雅黑" panose="020B0503020204020204" pitchFamily="34" charset="-122"/>
              </a:rPr>
              <a:t>5</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）和成本非常大（</a:t>
            </a:r>
            <a:r>
              <a:rPr lang="en-US" altLang="zh-CN" dirty="0">
                <a:solidFill>
                  <a:srgbClr val="1D8DE5"/>
                </a:solidFill>
                <a:latin typeface="微软雅黑" panose="020B0503020204020204" pitchFamily="34" charset="-122"/>
                <a:ea typeface="微软雅黑" panose="020B0503020204020204" pitchFamily="34" charset="-122"/>
              </a:rPr>
              <a:t>7</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）之间犹豫不决，则打</a:t>
            </a:r>
            <a:r>
              <a:rPr lang="en-US" altLang="zh-CN" dirty="0">
                <a:solidFill>
                  <a:srgbClr val="1D8DE5"/>
                </a:solidFill>
                <a:latin typeface="微软雅黑" panose="020B0503020204020204" pitchFamily="34" charset="-122"/>
                <a:ea typeface="微软雅黑" panose="020B0503020204020204" pitchFamily="34" charset="-122"/>
              </a:rPr>
              <a:t>6</a:t>
            </a:r>
            <a:r>
              <a:rPr lang="zh-CN" altLang="en-US" dirty="0">
                <a:solidFill>
                  <a:srgbClr val="1D8DE5"/>
                </a:solidFill>
                <a:latin typeface="微软雅黑" panose="020B0503020204020204" pitchFamily="34" charset="-122"/>
                <a:ea typeface="微软雅黑" panose="020B0503020204020204" pitchFamily="34" charset="-122"/>
              </a:rPr>
              <a:t>分</a:t>
            </a:r>
            <a:r>
              <a:rPr lang="zh-CN" altLang="en-US" dirty="0">
                <a:solidFill>
                  <a:srgbClr val="595959"/>
                </a:solidFill>
                <a:latin typeface="微软雅黑" panose="020B0503020204020204" pitchFamily="34" charset="-122"/>
                <a:ea typeface="微软雅黑" panose="020B0503020204020204" pitchFamily="34" charset="-122"/>
              </a:rPr>
              <a:t>。</a:t>
            </a:r>
          </a:p>
        </p:txBody>
      </p:sp>
      <p:graphicFrame>
        <p:nvGraphicFramePr>
          <p:cNvPr id="7" name="表格 6">
            <a:extLst>
              <a:ext uri="{FF2B5EF4-FFF2-40B4-BE49-F238E27FC236}">
                <a16:creationId xmlns:a16="http://schemas.microsoft.com/office/drawing/2014/main" id="{200188F1-F8F0-4936-B322-7DBB46D8024E}"/>
              </a:ext>
            </a:extLst>
          </p:cNvPr>
          <p:cNvGraphicFramePr>
            <a:graphicFrameLocks noGrp="1"/>
          </p:cNvGraphicFramePr>
          <p:nvPr>
            <p:extLst>
              <p:ext uri="{D42A27DB-BD31-4B8C-83A1-F6EECF244321}">
                <p14:modId xmlns:p14="http://schemas.microsoft.com/office/powerpoint/2010/main" val="2440186894"/>
              </p:ext>
            </p:extLst>
          </p:nvPr>
        </p:nvGraphicFramePr>
        <p:xfrm>
          <a:off x="1551958" y="4308616"/>
          <a:ext cx="7920225" cy="1263756"/>
        </p:xfrm>
        <a:graphic>
          <a:graphicData uri="http://schemas.openxmlformats.org/drawingml/2006/table">
            <a:tbl>
              <a:tblPr firstRow="1" bandRow="1">
                <a:tableStyleId>{5C22544A-7EE6-4342-B048-85BDC9FD1C3A}</a:tableStyleId>
              </a:tblPr>
              <a:tblGrid>
                <a:gridCol w="1583854">
                  <a:extLst>
                    <a:ext uri="{9D8B030D-6E8A-4147-A177-3AD203B41FA5}">
                      <a16:colId xmlns:a16="http://schemas.microsoft.com/office/drawing/2014/main" val="215179128"/>
                    </a:ext>
                  </a:extLst>
                </a:gridCol>
                <a:gridCol w="1583854">
                  <a:extLst>
                    <a:ext uri="{9D8B030D-6E8A-4147-A177-3AD203B41FA5}">
                      <a16:colId xmlns:a16="http://schemas.microsoft.com/office/drawing/2014/main" val="637876717"/>
                    </a:ext>
                  </a:extLst>
                </a:gridCol>
                <a:gridCol w="1583854">
                  <a:extLst>
                    <a:ext uri="{9D8B030D-6E8A-4147-A177-3AD203B41FA5}">
                      <a16:colId xmlns:a16="http://schemas.microsoft.com/office/drawing/2014/main" val="210520593"/>
                    </a:ext>
                  </a:extLst>
                </a:gridCol>
                <a:gridCol w="1583854">
                  <a:extLst>
                    <a:ext uri="{9D8B030D-6E8A-4147-A177-3AD203B41FA5}">
                      <a16:colId xmlns:a16="http://schemas.microsoft.com/office/drawing/2014/main" val="772621845"/>
                    </a:ext>
                  </a:extLst>
                </a:gridCol>
                <a:gridCol w="1584809">
                  <a:extLst>
                    <a:ext uri="{9D8B030D-6E8A-4147-A177-3AD203B41FA5}">
                      <a16:colId xmlns:a16="http://schemas.microsoft.com/office/drawing/2014/main" val="810794437"/>
                    </a:ext>
                  </a:extLst>
                </a:gridCol>
              </a:tblGrid>
              <a:tr h="628039">
                <a:tc>
                  <a:txBody>
                    <a:bodyPr/>
                    <a:lstStyle/>
                    <a:p>
                      <a:pPr algn="just">
                        <a:lnSpc>
                          <a:spcPct val="150000"/>
                        </a:lnSpc>
                        <a:spcAft>
                          <a:spcPts val="0"/>
                        </a:spcAft>
                      </a:pPr>
                      <a:r>
                        <a:rPr lang="zh-CN" sz="2000" kern="100">
                          <a:effectLst/>
                        </a:rPr>
                        <a:t>基本无风险</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风险较小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风险较大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风险非常大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风险极其大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2178347"/>
                  </a:ext>
                </a:extLst>
              </a:tr>
              <a:tr h="635717">
                <a:tc>
                  <a:txBody>
                    <a:bodyPr/>
                    <a:lstStyle/>
                    <a:p>
                      <a:pPr algn="just">
                        <a:lnSpc>
                          <a:spcPct val="150000"/>
                        </a:lnSpc>
                        <a:spcAft>
                          <a:spcPts val="0"/>
                        </a:spcAft>
                      </a:pPr>
                      <a:r>
                        <a:rPr lang="en-US" sz="2000" kern="100">
                          <a:effectLst/>
                        </a:rPr>
                        <a:t>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7</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1187502"/>
                  </a:ext>
                </a:extLst>
              </a:tr>
            </a:tbl>
          </a:graphicData>
        </a:graphic>
      </p:graphicFrame>
    </p:spTree>
    <p:extLst>
      <p:ext uri="{BB962C8B-B14F-4D97-AF65-F5344CB8AC3E}">
        <p14:creationId xmlns:p14="http://schemas.microsoft.com/office/powerpoint/2010/main" val="13942769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1"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
            <a:extLst>
              <a:ext uri="{FF2B5EF4-FFF2-40B4-BE49-F238E27FC236}">
                <a16:creationId xmlns:a16="http://schemas.microsoft.com/office/drawing/2014/main" id="{29070016-6F47-403C-A934-74DD1011D1A2}"/>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用户需求优先级打分</a:t>
            </a:r>
          </a:p>
        </p:txBody>
      </p:sp>
      <p:grpSp>
        <p:nvGrpSpPr>
          <p:cNvPr id="14" name="组合 13">
            <a:extLst>
              <a:ext uri="{FF2B5EF4-FFF2-40B4-BE49-F238E27FC236}">
                <a16:creationId xmlns:a16="http://schemas.microsoft.com/office/drawing/2014/main" id="{5464D179-275E-4F18-88B0-8315601A4038}"/>
              </a:ext>
            </a:extLst>
          </p:cNvPr>
          <p:cNvGrpSpPr/>
          <p:nvPr/>
        </p:nvGrpSpPr>
        <p:grpSpPr>
          <a:xfrm>
            <a:off x="1546059" y="1887344"/>
            <a:ext cx="3812325" cy="461665"/>
            <a:chOff x="1143000" y="1929903"/>
            <a:chExt cx="3812325" cy="461665"/>
          </a:xfrm>
        </p:grpSpPr>
        <p:sp>
          <p:nvSpPr>
            <p:cNvPr id="15" name="燕尾形 18">
              <a:extLst>
                <a:ext uri="{FF2B5EF4-FFF2-40B4-BE49-F238E27FC236}">
                  <a16:creationId xmlns:a16="http://schemas.microsoft.com/office/drawing/2014/main" id="{52C7CBDB-DFE9-40AB-A649-D4A6E5108F6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62368859-EA66-4096-A37A-A22B14A79FF9}"/>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权重</a:t>
              </a:r>
            </a:p>
          </p:txBody>
        </p:sp>
      </p:grpSp>
      <p:graphicFrame>
        <p:nvGraphicFramePr>
          <p:cNvPr id="2" name="表格 1">
            <a:extLst>
              <a:ext uri="{FF2B5EF4-FFF2-40B4-BE49-F238E27FC236}">
                <a16:creationId xmlns:a16="http://schemas.microsoft.com/office/drawing/2014/main" id="{1273A3C5-B5FA-4A64-A69D-014360210875}"/>
              </a:ext>
            </a:extLst>
          </p:cNvPr>
          <p:cNvGraphicFramePr>
            <a:graphicFrameLocks noGrp="1"/>
          </p:cNvGraphicFramePr>
          <p:nvPr>
            <p:extLst>
              <p:ext uri="{D42A27DB-BD31-4B8C-83A1-F6EECF244321}">
                <p14:modId xmlns:p14="http://schemas.microsoft.com/office/powerpoint/2010/main" val="1416109240"/>
              </p:ext>
            </p:extLst>
          </p:nvPr>
        </p:nvGraphicFramePr>
        <p:xfrm>
          <a:off x="1546058" y="2542887"/>
          <a:ext cx="6464084" cy="1023273"/>
        </p:xfrm>
        <a:graphic>
          <a:graphicData uri="http://schemas.openxmlformats.org/drawingml/2006/table">
            <a:tbl>
              <a:tblPr firstRow="1" firstCol="1" bandRow="1">
                <a:tableStyleId>{5C22544A-7EE6-4342-B048-85BDC9FD1C3A}</a:tableStyleId>
              </a:tblPr>
              <a:tblGrid>
                <a:gridCol w="1292661">
                  <a:extLst>
                    <a:ext uri="{9D8B030D-6E8A-4147-A177-3AD203B41FA5}">
                      <a16:colId xmlns:a16="http://schemas.microsoft.com/office/drawing/2014/main" val="3480315296"/>
                    </a:ext>
                  </a:extLst>
                </a:gridCol>
                <a:gridCol w="1292661">
                  <a:extLst>
                    <a:ext uri="{9D8B030D-6E8A-4147-A177-3AD203B41FA5}">
                      <a16:colId xmlns:a16="http://schemas.microsoft.com/office/drawing/2014/main" val="1919335555"/>
                    </a:ext>
                  </a:extLst>
                </a:gridCol>
                <a:gridCol w="1292661">
                  <a:extLst>
                    <a:ext uri="{9D8B030D-6E8A-4147-A177-3AD203B41FA5}">
                      <a16:colId xmlns:a16="http://schemas.microsoft.com/office/drawing/2014/main" val="1972840022"/>
                    </a:ext>
                  </a:extLst>
                </a:gridCol>
                <a:gridCol w="1292661">
                  <a:extLst>
                    <a:ext uri="{9D8B030D-6E8A-4147-A177-3AD203B41FA5}">
                      <a16:colId xmlns:a16="http://schemas.microsoft.com/office/drawing/2014/main" val="2939991466"/>
                    </a:ext>
                  </a:extLst>
                </a:gridCol>
                <a:gridCol w="1293440">
                  <a:extLst>
                    <a:ext uri="{9D8B030D-6E8A-4147-A177-3AD203B41FA5}">
                      <a16:colId xmlns:a16="http://schemas.microsoft.com/office/drawing/2014/main" val="374666865"/>
                    </a:ext>
                  </a:extLst>
                </a:gridCol>
              </a:tblGrid>
              <a:tr h="508528">
                <a:tc>
                  <a:txBody>
                    <a:bodyPr/>
                    <a:lstStyle/>
                    <a:p>
                      <a:pPr algn="just">
                        <a:lnSpc>
                          <a:spcPct val="150000"/>
                        </a:lnSpc>
                        <a:spcAft>
                          <a:spcPts val="0"/>
                        </a:spcAft>
                      </a:pPr>
                      <a:r>
                        <a:rPr lang="zh-CN" sz="2000" kern="100">
                          <a:effectLst/>
                        </a:rPr>
                        <a:t>用户类型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客户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用户代表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管理员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游客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3275088"/>
                  </a:ext>
                </a:extLst>
              </a:tr>
              <a:tr h="514745">
                <a:tc>
                  <a:txBody>
                    <a:bodyPr/>
                    <a:lstStyle/>
                    <a:p>
                      <a:pPr algn="just">
                        <a:lnSpc>
                          <a:spcPct val="150000"/>
                        </a:lnSpc>
                        <a:spcAft>
                          <a:spcPts val="0"/>
                        </a:spcAft>
                      </a:pPr>
                      <a:r>
                        <a:rPr lang="zh-CN" sz="2000" kern="100">
                          <a:effectLst/>
                        </a:rPr>
                        <a:t>权重比例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1.5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a:effectLst/>
                        </a:rPr>
                        <a:t>1.0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1.0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kern="100" dirty="0">
                          <a:effectLst/>
                        </a:rPr>
                        <a:t>0.5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6864064"/>
                  </a:ext>
                </a:extLst>
              </a:tr>
            </a:tbl>
          </a:graphicData>
        </a:graphic>
      </p:graphicFrame>
      <p:grpSp>
        <p:nvGrpSpPr>
          <p:cNvPr id="18" name="组合 17">
            <a:extLst>
              <a:ext uri="{FF2B5EF4-FFF2-40B4-BE49-F238E27FC236}">
                <a16:creationId xmlns:a16="http://schemas.microsoft.com/office/drawing/2014/main" id="{0BE3361D-D400-488E-8297-E340F3BCE683}"/>
              </a:ext>
            </a:extLst>
          </p:cNvPr>
          <p:cNvGrpSpPr/>
          <p:nvPr/>
        </p:nvGrpSpPr>
        <p:grpSpPr>
          <a:xfrm>
            <a:off x="1546059" y="3824450"/>
            <a:ext cx="3812325" cy="461665"/>
            <a:chOff x="1143000" y="1929903"/>
            <a:chExt cx="3812325" cy="461665"/>
          </a:xfrm>
        </p:grpSpPr>
        <p:sp>
          <p:nvSpPr>
            <p:cNvPr id="19" name="燕尾形 18">
              <a:extLst>
                <a:ext uri="{FF2B5EF4-FFF2-40B4-BE49-F238E27FC236}">
                  <a16:creationId xmlns:a16="http://schemas.microsoft.com/office/drawing/2014/main" id="{BEC7C221-F58E-4EED-B99B-5C214F8F30DB}"/>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B163416-BBBA-4FF1-BF08-24F0BC0AFBFF}"/>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优先级打分表</a:t>
              </a:r>
            </a:p>
          </p:txBody>
        </p:sp>
      </p:grpSp>
      <p:grpSp>
        <p:nvGrpSpPr>
          <p:cNvPr id="4" name="组合 3">
            <a:extLst>
              <a:ext uri="{FF2B5EF4-FFF2-40B4-BE49-F238E27FC236}">
                <a16:creationId xmlns:a16="http://schemas.microsoft.com/office/drawing/2014/main" id="{D60D0F1F-878E-47E9-A4DC-1751B6316C02}"/>
              </a:ext>
            </a:extLst>
          </p:cNvPr>
          <p:cNvGrpSpPr/>
          <p:nvPr/>
        </p:nvGrpSpPr>
        <p:grpSpPr>
          <a:xfrm>
            <a:off x="1918946" y="4565043"/>
            <a:ext cx="1768297" cy="523220"/>
            <a:chOff x="1918946" y="4565043"/>
            <a:chExt cx="1768297" cy="523220"/>
          </a:xfrm>
        </p:grpSpPr>
        <p:sp>
          <p:nvSpPr>
            <p:cNvPr id="22" name="椭圆 17">
              <a:extLst>
                <a:ext uri="{FF2B5EF4-FFF2-40B4-BE49-F238E27FC236}">
                  <a16:creationId xmlns:a16="http://schemas.microsoft.com/office/drawing/2014/main" id="{B8E59BB0-2B4B-46F2-8F65-7A6907BEC454}"/>
                </a:ext>
              </a:extLst>
            </p:cNvPr>
            <p:cNvSpPr>
              <a:spLocks noChangeArrowheads="1"/>
            </p:cNvSpPr>
            <p:nvPr/>
          </p:nvSpPr>
          <p:spPr bwMode="auto">
            <a:xfrm>
              <a:off x="1918946" y="4620813"/>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1</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3" name="文本框 18">
              <a:extLst>
                <a:ext uri="{FF2B5EF4-FFF2-40B4-BE49-F238E27FC236}">
                  <a16:creationId xmlns:a16="http://schemas.microsoft.com/office/drawing/2014/main" id="{A4DB3476-97C1-4C4B-A6CA-8ED82FF295D7}"/>
                </a:ext>
              </a:extLst>
            </p:cNvPr>
            <p:cNvSpPr>
              <a:spLocks noChangeArrowheads="1"/>
            </p:cNvSpPr>
            <p:nvPr/>
          </p:nvSpPr>
          <p:spPr bwMode="auto">
            <a:xfrm>
              <a:off x="2425359" y="456504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grpSp>
        <p:nvGrpSpPr>
          <p:cNvPr id="27" name="组合 26">
            <a:extLst>
              <a:ext uri="{FF2B5EF4-FFF2-40B4-BE49-F238E27FC236}">
                <a16:creationId xmlns:a16="http://schemas.microsoft.com/office/drawing/2014/main" id="{112D4304-3255-489C-88C8-F23D2DAE36CD}"/>
              </a:ext>
            </a:extLst>
          </p:cNvPr>
          <p:cNvGrpSpPr/>
          <p:nvPr/>
        </p:nvGrpSpPr>
        <p:grpSpPr>
          <a:xfrm>
            <a:off x="1918946" y="5403243"/>
            <a:ext cx="1768297" cy="523220"/>
            <a:chOff x="1918946" y="4565043"/>
            <a:chExt cx="1768297" cy="523220"/>
          </a:xfrm>
        </p:grpSpPr>
        <p:sp>
          <p:nvSpPr>
            <p:cNvPr id="28" name="椭圆 17">
              <a:extLst>
                <a:ext uri="{FF2B5EF4-FFF2-40B4-BE49-F238E27FC236}">
                  <a16:creationId xmlns:a16="http://schemas.microsoft.com/office/drawing/2014/main" id="{DCB51A3C-E613-4EBC-B8BA-9152549CAAF8}"/>
                </a:ext>
              </a:extLst>
            </p:cNvPr>
            <p:cNvSpPr>
              <a:spLocks noChangeArrowheads="1"/>
            </p:cNvSpPr>
            <p:nvPr/>
          </p:nvSpPr>
          <p:spPr bwMode="auto">
            <a:xfrm>
              <a:off x="1918946" y="4621865"/>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2</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9" name="文本框 18">
              <a:extLst>
                <a:ext uri="{FF2B5EF4-FFF2-40B4-BE49-F238E27FC236}">
                  <a16:creationId xmlns:a16="http://schemas.microsoft.com/office/drawing/2014/main" id="{85E15FC9-D57F-46DE-AE90-CC6D961ECF9A}"/>
                </a:ext>
              </a:extLst>
            </p:cNvPr>
            <p:cNvSpPr>
              <a:spLocks noChangeArrowheads="1"/>
            </p:cNvSpPr>
            <p:nvPr/>
          </p:nvSpPr>
          <p:spPr bwMode="auto">
            <a:xfrm>
              <a:off x="2425359" y="456504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spTree>
    <p:extLst>
      <p:ext uri="{BB962C8B-B14F-4D97-AF65-F5344CB8AC3E}">
        <p14:creationId xmlns:p14="http://schemas.microsoft.com/office/powerpoint/2010/main" val="20297069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
            <a:extLst>
              <a:ext uri="{FF2B5EF4-FFF2-40B4-BE49-F238E27FC236}">
                <a16:creationId xmlns:a16="http://schemas.microsoft.com/office/drawing/2014/main" id="{29070016-6F47-403C-A934-74DD1011D1A2}"/>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用户需求优先级打分</a:t>
            </a:r>
          </a:p>
        </p:txBody>
      </p:sp>
      <p:grpSp>
        <p:nvGrpSpPr>
          <p:cNvPr id="18" name="组合 17">
            <a:extLst>
              <a:ext uri="{FF2B5EF4-FFF2-40B4-BE49-F238E27FC236}">
                <a16:creationId xmlns:a16="http://schemas.microsoft.com/office/drawing/2014/main" id="{0BE3361D-D400-488E-8297-E340F3BCE683}"/>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BEC7C221-F58E-4EED-B99B-5C214F8F30DB}"/>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B163416-BBBA-4FF1-BF08-24F0BC0AFBFF}"/>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优先级打分表</a:t>
              </a:r>
            </a:p>
          </p:txBody>
        </p:sp>
      </p:grpSp>
      <p:grpSp>
        <p:nvGrpSpPr>
          <p:cNvPr id="21" name="组合 20">
            <a:extLst>
              <a:ext uri="{FF2B5EF4-FFF2-40B4-BE49-F238E27FC236}">
                <a16:creationId xmlns:a16="http://schemas.microsoft.com/office/drawing/2014/main" id="{ADD31E7E-F82F-41E4-AEFF-A43612F10D74}"/>
              </a:ext>
            </a:extLst>
          </p:cNvPr>
          <p:cNvGrpSpPr/>
          <p:nvPr/>
        </p:nvGrpSpPr>
        <p:grpSpPr>
          <a:xfrm>
            <a:off x="1391602" y="2683670"/>
            <a:ext cx="1768297" cy="523220"/>
            <a:chOff x="1918946" y="4565043"/>
            <a:chExt cx="1768297" cy="523220"/>
          </a:xfrm>
        </p:grpSpPr>
        <p:sp>
          <p:nvSpPr>
            <p:cNvPr id="22" name="椭圆 17">
              <a:extLst>
                <a:ext uri="{FF2B5EF4-FFF2-40B4-BE49-F238E27FC236}">
                  <a16:creationId xmlns:a16="http://schemas.microsoft.com/office/drawing/2014/main" id="{F68962E9-36FE-440F-A506-34FCEB636F56}"/>
                </a:ext>
              </a:extLst>
            </p:cNvPr>
            <p:cNvSpPr>
              <a:spLocks noChangeArrowheads="1"/>
            </p:cNvSpPr>
            <p:nvPr/>
          </p:nvSpPr>
          <p:spPr bwMode="auto">
            <a:xfrm>
              <a:off x="1918946" y="4620813"/>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1</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3" name="文本框 18">
              <a:extLst>
                <a:ext uri="{FF2B5EF4-FFF2-40B4-BE49-F238E27FC236}">
                  <a16:creationId xmlns:a16="http://schemas.microsoft.com/office/drawing/2014/main" id="{CF115950-1AD4-4A12-8E76-670F23A833F2}"/>
                </a:ext>
              </a:extLst>
            </p:cNvPr>
            <p:cNvSpPr>
              <a:spLocks noChangeArrowheads="1"/>
            </p:cNvSpPr>
            <p:nvPr/>
          </p:nvSpPr>
          <p:spPr bwMode="auto">
            <a:xfrm>
              <a:off x="2425359" y="456504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graphicFrame>
        <p:nvGraphicFramePr>
          <p:cNvPr id="3" name="表格 2">
            <a:extLst>
              <a:ext uri="{FF2B5EF4-FFF2-40B4-BE49-F238E27FC236}">
                <a16:creationId xmlns:a16="http://schemas.microsoft.com/office/drawing/2014/main" id="{D186EB86-F669-434C-AA7C-04925315639B}"/>
              </a:ext>
            </a:extLst>
          </p:cNvPr>
          <p:cNvGraphicFramePr>
            <a:graphicFrameLocks noGrp="1"/>
          </p:cNvGraphicFramePr>
          <p:nvPr>
            <p:extLst>
              <p:ext uri="{D42A27DB-BD31-4B8C-83A1-F6EECF244321}">
                <p14:modId xmlns:p14="http://schemas.microsoft.com/office/powerpoint/2010/main" val="2858116773"/>
              </p:ext>
            </p:extLst>
          </p:nvPr>
        </p:nvGraphicFramePr>
        <p:xfrm>
          <a:off x="629158" y="3567314"/>
          <a:ext cx="5319792" cy="3055876"/>
        </p:xfrm>
        <a:graphic>
          <a:graphicData uri="http://schemas.openxmlformats.org/drawingml/2006/table">
            <a:tbl>
              <a:tblPr firstRow="1" firstCol="1" bandRow="1">
                <a:tableStyleId>{5C22544A-7EE6-4342-B048-85BDC9FD1C3A}</a:tableStyleId>
              </a:tblPr>
              <a:tblGrid>
                <a:gridCol w="591088">
                  <a:extLst>
                    <a:ext uri="{9D8B030D-6E8A-4147-A177-3AD203B41FA5}">
                      <a16:colId xmlns:a16="http://schemas.microsoft.com/office/drawing/2014/main" val="3069164968"/>
                    </a:ext>
                  </a:extLst>
                </a:gridCol>
                <a:gridCol w="681706">
                  <a:extLst>
                    <a:ext uri="{9D8B030D-6E8A-4147-A177-3AD203B41FA5}">
                      <a16:colId xmlns:a16="http://schemas.microsoft.com/office/drawing/2014/main" val="1313145588"/>
                    </a:ext>
                  </a:extLst>
                </a:gridCol>
                <a:gridCol w="500470">
                  <a:extLst>
                    <a:ext uri="{9D8B030D-6E8A-4147-A177-3AD203B41FA5}">
                      <a16:colId xmlns:a16="http://schemas.microsoft.com/office/drawing/2014/main" val="2627813859"/>
                    </a:ext>
                  </a:extLst>
                </a:gridCol>
                <a:gridCol w="591088">
                  <a:extLst>
                    <a:ext uri="{9D8B030D-6E8A-4147-A177-3AD203B41FA5}">
                      <a16:colId xmlns:a16="http://schemas.microsoft.com/office/drawing/2014/main" val="3041687216"/>
                    </a:ext>
                  </a:extLst>
                </a:gridCol>
                <a:gridCol w="591088">
                  <a:extLst>
                    <a:ext uri="{9D8B030D-6E8A-4147-A177-3AD203B41FA5}">
                      <a16:colId xmlns:a16="http://schemas.microsoft.com/office/drawing/2014/main" val="1588686151"/>
                    </a:ext>
                  </a:extLst>
                </a:gridCol>
                <a:gridCol w="591088">
                  <a:extLst>
                    <a:ext uri="{9D8B030D-6E8A-4147-A177-3AD203B41FA5}">
                      <a16:colId xmlns:a16="http://schemas.microsoft.com/office/drawing/2014/main" val="100689489"/>
                    </a:ext>
                  </a:extLst>
                </a:gridCol>
                <a:gridCol w="591088">
                  <a:extLst>
                    <a:ext uri="{9D8B030D-6E8A-4147-A177-3AD203B41FA5}">
                      <a16:colId xmlns:a16="http://schemas.microsoft.com/office/drawing/2014/main" val="2692671500"/>
                    </a:ext>
                  </a:extLst>
                </a:gridCol>
                <a:gridCol w="591088">
                  <a:extLst>
                    <a:ext uri="{9D8B030D-6E8A-4147-A177-3AD203B41FA5}">
                      <a16:colId xmlns:a16="http://schemas.microsoft.com/office/drawing/2014/main" val="362281155"/>
                    </a:ext>
                  </a:extLst>
                </a:gridCol>
                <a:gridCol w="591088">
                  <a:extLst>
                    <a:ext uri="{9D8B030D-6E8A-4147-A177-3AD203B41FA5}">
                      <a16:colId xmlns:a16="http://schemas.microsoft.com/office/drawing/2014/main" val="1132861066"/>
                    </a:ext>
                  </a:extLst>
                </a:gridCol>
              </a:tblGrid>
              <a:tr h="219975">
                <a:tc>
                  <a:txBody>
                    <a:bodyPr/>
                    <a:lstStyle/>
                    <a:p>
                      <a:pPr algn="ctr">
                        <a:lnSpc>
                          <a:spcPct val="150000"/>
                        </a:lnSpc>
                        <a:spcAft>
                          <a:spcPts val="0"/>
                        </a:spcAft>
                      </a:pPr>
                      <a:r>
                        <a:rPr lang="zh-CN" sz="1400" kern="0" dirty="0">
                          <a:effectLst/>
                        </a:rPr>
                        <a:t>模块</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用例名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相对收益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相对损失</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总价值</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相对成本</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相对风险</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权重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优先级</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extLst>
                  <a:ext uri="{0D108BD9-81ED-4DB2-BD59-A6C34878D82A}">
                    <a16:rowId xmlns:a16="http://schemas.microsoft.com/office/drawing/2014/main" val="1165296135"/>
                  </a:ext>
                </a:extLst>
              </a:tr>
              <a:tr h="219975">
                <a:tc>
                  <a:txBody>
                    <a:bodyPr/>
                    <a:lstStyle/>
                    <a:p>
                      <a:pPr algn="l">
                        <a:lnSpc>
                          <a:spcPct val="150000"/>
                        </a:lnSpc>
                        <a:spcAft>
                          <a:spcPts val="0"/>
                        </a:spcAft>
                      </a:pPr>
                      <a:r>
                        <a:rPr lang="zh-CN" sz="1400" kern="0" dirty="0">
                          <a:effectLst/>
                        </a:rPr>
                        <a:t>地图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dirty="0">
                          <a:effectLst/>
                        </a:rPr>
                        <a:t>回到原点</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dirty="0">
                          <a:effectLst/>
                        </a:rPr>
                        <a:t>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1.45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extLst>
                  <a:ext uri="{0D108BD9-81ED-4DB2-BD59-A6C34878D82A}">
                    <a16:rowId xmlns:a16="http://schemas.microsoft.com/office/drawing/2014/main" val="896074693"/>
                  </a:ext>
                </a:extLst>
              </a:tr>
              <a:tr h="335853">
                <a:tc>
                  <a:txBody>
                    <a:bodyPr/>
                    <a:lstStyle/>
                    <a:p>
                      <a:pPr algn="l">
                        <a:lnSpc>
                          <a:spcPct val="150000"/>
                        </a:lnSpc>
                        <a:spcAft>
                          <a:spcPts val="0"/>
                        </a:spcAft>
                      </a:pPr>
                      <a:r>
                        <a:rPr lang="zh-CN" sz="1400" kern="0">
                          <a:effectLst/>
                        </a:rPr>
                        <a:t>用户账号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a:effectLst/>
                        </a:rPr>
                        <a:t>快速登录或注册</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dirty="0">
                          <a:effectLst/>
                        </a:rPr>
                        <a:t>17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dirty="0">
                          <a:effectLst/>
                        </a:rPr>
                        <a:t>6</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1.42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extLst>
                  <a:ext uri="{0D108BD9-81ED-4DB2-BD59-A6C34878D82A}">
                    <a16:rowId xmlns:a16="http://schemas.microsoft.com/office/drawing/2014/main" val="637416840"/>
                  </a:ext>
                </a:extLst>
              </a:tr>
              <a:tr h="335853">
                <a:tc>
                  <a:txBody>
                    <a:bodyPr/>
                    <a:lstStyle/>
                    <a:p>
                      <a:pPr algn="l">
                        <a:lnSpc>
                          <a:spcPct val="150000"/>
                        </a:lnSpc>
                        <a:spcAft>
                          <a:spcPts val="0"/>
                        </a:spcAft>
                      </a:pPr>
                      <a:r>
                        <a:rPr lang="zh-CN" sz="1400" kern="0">
                          <a:effectLst/>
                        </a:rPr>
                        <a:t>地图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zh-CN" sz="1400" kern="0">
                          <a:effectLst/>
                        </a:rPr>
                        <a:t>显示用户地理位置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tc>
                  <a:txBody>
                    <a:bodyPr/>
                    <a:lstStyle/>
                    <a:p>
                      <a:pPr algn="ctr">
                        <a:lnSpc>
                          <a:spcPct val="150000"/>
                        </a:lnSpc>
                        <a:spcAft>
                          <a:spcPts val="0"/>
                        </a:spcAft>
                      </a:pPr>
                      <a:r>
                        <a:rPr lang="en-US" sz="1400" kern="0" dirty="0">
                          <a:effectLst/>
                        </a:rPr>
                        <a:t>1.42</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661" marR="54661" marT="0" marB="0" anchor="ctr"/>
                </a:tc>
                <a:extLst>
                  <a:ext uri="{0D108BD9-81ED-4DB2-BD59-A6C34878D82A}">
                    <a16:rowId xmlns:a16="http://schemas.microsoft.com/office/drawing/2014/main" val="1225420068"/>
                  </a:ext>
                </a:extLst>
              </a:tr>
            </a:tbl>
          </a:graphicData>
        </a:graphic>
      </p:graphicFrame>
      <p:graphicFrame>
        <p:nvGraphicFramePr>
          <p:cNvPr id="6" name="表格 5">
            <a:extLst>
              <a:ext uri="{FF2B5EF4-FFF2-40B4-BE49-F238E27FC236}">
                <a16:creationId xmlns:a16="http://schemas.microsoft.com/office/drawing/2014/main" id="{F8145A6E-5B13-4395-9D9D-B85C41CB02F8}"/>
              </a:ext>
            </a:extLst>
          </p:cNvPr>
          <p:cNvGraphicFramePr>
            <a:graphicFrameLocks noGrp="1"/>
          </p:cNvGraphicFramePr>
          <p:nvPr>
            <p:extLst>
              <p:ext uri="{D42A27DB-BD31-4B8C-83A1-F6EECF244321}">
                <p14:modId xmlns:p14="http://schemas.microsoft.com/office/powerpoint/2010/main" val="1161609475"/>
              </p:ext>
            </p:extLst>
          </p:nvPr>
        </p:nvGraphicFramePr>
        <p:xfrm>
          <a:off x="6288903" y="1170246"/>
          <a:ext cx="5680593" cy="5452944"/>
        </p:xfrm>
        <a:graphic>
          <a:graphicData uri="http://schemas.openxmlformats.org/drawingml/2006/table">
            <a:tbl>
              <a:tblPr firstRow="1" firstCol="1" bandRow="1">
                <a:tableStyleId>{5C22544A-7EE6-4342-B048-85BDC9FD1C3A}</a:tableStyleId>
              </a:tblPr>
              <a:tblGrid>
                <a:gridCol w="825129">
                  <a:extLst>
                    <a:ext uri="{9D8B030D-6E8A-4147-A177-3AD203B41FA5}">
                      <a16:colId xmlns:a16="http://schemas.microsoft.com/office/drawing/2014/main" val="4288238224"/>
                    </a:ext>
                  </a:extLst>
                </a:gridCol>
                <a:gridCol w="777240">
                  <a:extLst>
                    <a:ext uri="{9D8B030D-6E8A-4147-A177-3AD203B41FA5}">
                      <a16:colId xmlns:a16="http://schemas.microsoft.com/office/drawing/2014/main" val="2686613537"/>
                    </a:ext>
                  </a:extLst>
                </a:gridCol>
                <a:gridCol w="557784">
                  <a:extLst>
                    <a:ext uri="{9D8B030D-6E8A-4147-A177-3AD203B41FA5}">
                      <a16:colId xmlns:a16="http://schemas.microsoft.com/office/drawing/2014/main" val="3630818652"/>
                    </a:ext>
                  </a:extLst>
                </a:gridCol>
                <a:gridCol w="457200">
                  <a:extLst>
                    <a:ext uri="{9D8B030D-6E8A-4147-A177-3AD203B41FA5}">
                      <a16:colId xmlns:a16="http://schemas.microsoft.com/office/drawing/2014/main" val="1620152835"/>
                    </a:ext>
                  </a:extLst>
                </a:gridCol>
                <a:gridCol w="704088">
                  <a:extLst>
                    <a:ext uri="{9D8B030D-6E8A-4147-A177-3AD203B41FA5}">
                      <a16:colId xmlns:a16="http://schemas.microsoft.com/office/drawing/2014/main" val="965847723"/>
                    </a:ext>
                  </a:extLst>
                </a:gridCol>
                <a:gridCol w="585216">
                  <a:extLst>
                    <a:ext uri="{9D8B030D-6E8A-4147-A177-3AD203B41FA5}">
                      <a16:colId xmlns:a16="http://schemas.microsoft.com/office/drawing/2014/main" val="2906299035"/>
                    </a:ext>
                  </a:extLst>
                </a:gridCol>
                <a:gridCol w="511582">
                  <a:extLst>
                    <a:ext uri="{9D8B030D-6E8A-4147-A177-3AD203B41FA5}">
                      <a16:colId xmlns:a16="http://schemas.microsoft.com/office/drawing/2014/main" val="4169750514"/>
                    </a:ext>
                  </a:extLst>
                </a:gridCol>
                <a:gridCol w="631177">
                  <a:extLst>
                    <a:ext uri="{9D8B030D-6E8A-4147-A177-3AD203B41FA5}">
                      <a16:colId xmlns:a16="http://schemas.microsoft.com/office/drawing/2014/main" val="2795872000"/>
                    </a:ext>
                  </a:extLst>
                </a:gridCol>
                <a:gridCol w="631177">
                  <a:extLst>
                    <a:ext uri="{9D8B030D-6E8A-4147-A177-3AD203B41FA5}">
                      <a16:colId xmlns:a16="http://schemas.microsoft.com/office/drawing/2014/main" val="3166509293"/>
                    </a:ext>
                  </a:extLst>
                </a:gridCol>
              </a:tblGrid>
              <a:tr h="638840">
                <a:tc>
                  <a:txBody>
                    <a:bodyPr/>
                    <a:lstStyle/>
                    <a:p>
                      <a:pPr algn="ctr">
                        <a:lnSpc>
                          <a:spcPct val="150000"/>
                        </a:lnSpc>
                        <a:spcAft>
                          <a:spcPts val="0"/>
                        </a:spcAft>
                      </a:pPr>
                      <a:r>
                        <a:rPr lang="zh-CN" sz="1200" kern="0">
                          <a:effectLst/>
                        </a:rPr>
                        <a:t>模块</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dirty="0">
                          <a:effectLst/>
                        </a:rPr>
                        <a:t>用例名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相对收益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相对损失</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总价值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dirty="0">
                          <a:effectLst/>
                        </a:rPr>
                        <a:t>相对成本</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dirty="0">
                          <a:effectLst/>
                        </a:rPr>
                        <a:t>相对风险</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权重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优先级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403967"/>
                  </a:ext>
                </a:extLst>
              </a:tr>
              <a:tr h="977381">
                <a:tc>
                  <a:txBody>
                    <a:bodyPr/>
                    <a:lstStyle/>
                    <a:p>
                      <a:pPr algn="l">
                        <a:lnSpc>
                          <a:spcPct val="150000"/>
                        </a:lnSpc>
                        <a:spcAft>
                          <a:spcPts val="0"/>
                        </a:spcAft>
                      </a:pPr>
                      <a:r>
                        <a:rPr lang="zh-CN" sz="1200" kern="0">
                          <a:effectLst/>
                        </a:rPr>
                        <a:t>地图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显示标签信息框</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4234925"/>
                  </a:ext>
                </a:extLst>
              </a:tr>
              <a:tr h="977381">
                <a:tc>
                  <a:txBody>
                    <a:bodyPr/>
                    <a:lstStyle/>
                    <a:p>
                      <a:pPr algn="l">
                        <a:lnSpc>
                          <a:spcPct val="150000"/>
                        </a:lnSpc>
                        <a:spcAft>
                          <a:spcPts val="0"/>
                        </a:spcAft>
                      </a:pPr>
                      <a:r>
                        <a:rPr lang="zh-CN" sz="1200" kern="0">
                          <a:effectLst/>
                        </a:rPr>
                        <a:t>地图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2D/3D</a:t>
                      </a:r>
                      <a:r>
                        <a:rPr lang="zh-CN" sz="1200" kern="0">
                          <a:effectLst/>
                        </a:rPr>
                        <a:t>地图转换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6329330"/>
                  </a:ext>
                </a:extLst>
              </a:tr>
              <a:tr h="638840">
                <a:tc>
                  <a:txBody>
                    <a:bodyPr/>
                    <a:lstStyle/>
                    <a:p>
                      <a:pPr algn="l">
                        <a:lnSpc>
                          <a:spcPct val="150000"/>
                        </a:lnSpc>
                        <a:spcAft>
                          <a:spcPts val="0"/>
                        </a:spcAft>
                      </a:pPr>
                      <a:r>
                        <a:rPr lang="zh-CN" sz="1200" kern="0">
                          <a:effectLst/>
                        </a:rPr>
                        <a:t>地图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dirty="0">
                          <a:effectLst/>
                        </a:rPr>
                        <a:t>显示标签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529104"/>
                  </a:ext>
                </a:extLst>
              </a:tr>
              <a:tr h="638840">
                <a:tc>
                  <a:txBody>
                    <a:bodyPr/>
                    <a:lstStyle/>
                    <a:p>
                      <a:pPr algn="l">
                        <a:lnSpc>
                          <a:spcPct val="150000"/>
                        </a:lnSpc>
                        <a:spcAft>
                          <a:spcPts val="0"/>
                        </a:spcAft>
                      </a:pPr>
                      <a:r>
                        <a:rPr lang="zh-CN" sz="1200" kern="0">
                          <a:effectLst/>
                        </a:rPr>
                        <a:t>用户账号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退出登录</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6882578"/>
                  </a:ext>
                </a:extLst>
              </a:tr>
              <a:tr h="638840">
                <a:tc>
                  <a:txBody>
                    <a:bodyPr/>
                    <a:lstStyle/>
                    <a:p>
                      <a:pPr algn="l">
                        <a:lnSpc>
                          <a:spcPct val="150000"/>
                        </a:lnSpc>
                        <a:spcAft>
                          <a:spcPts val="0"/>
                        </a:spcAft>
                      </a:pPr>
                      <a:r>
                        <a:rPr lang="zh-CN" sz="1200" kern="0">
                          <a:effectLst/>
                        </a:rPr>
                        <a:t>好友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搜索好友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1.29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8168771"/>
                  </a:ext>
                </a:extLst>
              </a:tr>
              <a:tr h="303982">
                <a:tc>
                  <a:txBody>
                    <a:bodyPr/>
                    <a:lstStyle/>
                    <a:p>
                      <a:pPr algn="l">
                        <a:lnSpc>
                          <a:spcPct val="150000"/>
                        </a:lnSpc>
                        <a:spcAft>
                          <a:spcPts val="0"/>
                        </a:spcAft>
                      </a:pPr>
                      <a:r>
                        <a:rPr lang="zh-CN" sz="1200" kern="0">
                          <a:effectLst/>
                        </a:rPr>
                        <a:t>动态圈</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a:effectLst/>
                        </a:rPr>
                        <a:t>点赞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1.18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3029047"/>
                  </a:ext>
                </a:extLst>
              </a:tr>
              <a:tr h="638840">
                <a:tc>
                  <a:txBody>
                    <a:bodyPr/>
                    <a:lstStyle/>
                    <a:p>
                      <a:pPr algn="l">
                        <a:lnSpc>
                          <a:spcPct val="150000"/>
                        </a:lnSpc>
                        <a:spcAft>
                          <a:spcPts val="0"/>
                        </a:spcAft>
                      </a:pPr>
                      <a:r>
                        <a:rPr lang="zh-CN" sz="1200" kern="0" dirty="0">
                          <a:effectLst/>
                        </a:rPr>
                        <a:t>地图</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200" kern="0" dirty="0">
                          <a:effectLst/>
                        </a:rPr>
                        <a:t>修改显示设置</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200" kern="0" dirty="0">
                          <a:effectLst/>
                        </a:rPr>
                        <a:t>1.17</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8072107"/>
                  </a:ext>
                </a:extLst>
              </a:tr>
            </a:tbl>
          </a:graphicData>
        </a:graphic>
      </p:graphicFrame>
    </p:spTree>
    <p:extLst>
      <p:ext uri="{BB962C8B-B14F-4D97-AF65-F5344CB8AC3E}">
        <p14:creationId xmlns:p14="http://schemas.microsoft.com/office/powerpoint/2010/main" val="30646105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
            <a:extLst>
              <a:ext uri="{FF2B5EF4-FFF2-40B4-BE49-F238E27FC236}">
                <a16:creationId xmlns:a16="http://schemas.microsoft.com/office/drawing/2014/main" id="{95DE9AA4-71C5-4887-98AE-03933F77CC41}"/>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1.7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用户需求优先级打分</a:t>
            </a:r>
          </a:p>
        </p:txBody>
      </p:sp>
      <p:grpSp>
        <p:nvGrpSpPr>
          <p:cNvPr id="14" name="组合 13">
            <a:extLst>
              <a:ext uri="{FF2B5EF4-FFF2-40B4-BE49-F238E27FC236}">
                <a16:creationId xmlns:a16="http://schemas.microsoft.com/office/drawing/2014/main" id="{8870CDF9-413D-4A92-85BF-BE14718DD6EE}"/>
              </a:ext>
            </a:extLst>
          </p:cNvPr>
          <p:cNvGrpSpPr/>
          <p:nvPr/>
        </p:nvGrpSpPr>
        <p:grpSpPr>
          <a:xfrm>
            <a:off x="1391602" y="2027099"/>
            <a:ext cx="3812325" cy="461665"/>
            <a:chOff x="1143000" y="1929903"/>
            <a:chExt cx="3812325" cy="461665"/>
          </a:xfrm>
        </p:grpSpPr>
        <p:sp>
          <p:nvSpPr>
            <p:cNvPr id="15" name="燕尾形 18">
              <a:extLst>
                <a:ext uri="{FF2B5EF4-FFF2-40B4-BE49-F238E27FC236}">
                  <a16:creationId xmlns:a16="http://schemas.microsoft.com/office/drawing/2014/main" id="{3ABE666A-552F-4FCE-8C4B-AB00317D86F4}"/>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1CCE0D18-109F-4243-98A1-33306D54D7A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优先级打分表</a:t>
              </a:r>
            </a:p>
          </p:txBody>
        </p:sp>
      </p:grpSp>
      <p:grpSp>
        <p:nvGrpSpPr>
          <p:cNvPr id="17" name="组合 16">
            <a:extLst>
              <a:ext uri="{FF2B5EF4-FFF2-40B4-BE49-F238E27FC236}">
                <a16:creationId xmlns:a16="http://schemas.microsoft.com/office/drawing/2014/main" id="{4F180C42-FC29-449B-8DC2-499BCB336B61}"/>
              </a:ext>
            </a:extLst>
          </p:cNvPr>
          <p:cNvGrpSpPr/>
          <p:nvPr/>
        </p:nvGrpSpPr>
        <p:grpSpPr>
          <a:xfrm>
            <a:off x="1391602" y="2683670"/>
            <a:ext cx="1768297" cy="523220"/>
            <a:chOff x="1918946" y="4565043"/>
            <a:chExt cx="1768297" cy="523220"/>
          </a:xfrm>
        </p:grpSpPr>
        <p:sp>
          <p:nvSpPr>
            <p:cNvPr id="18" name="椭圆 17">
              <a:extLst>
                <a:ext uri="{FF2B5EF4-FFF2-40B4-BE49-F238E27FC236}">
                  <a16:creationId xmlns:a16="http://schemas.microsoft.com/office/drawing/2014/main" id="{C0F1C754-1D10-41A5-8859-55C3066CCA44}"/>
                </a:ext>
              </a:extLst>
            </p:cNvPr>
            <p:cNvSpPr>
              <a:spLocks noChangeArrowheads="1"/>
            </p:cNvSpPr>
            <p:nvPr/>
          </p:nvSpPr>
          <p:spPr bwMode="auto">
            <a:xfrm>
              <a:off x="1918946" y="4620813"/>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2</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19" name="文本框 18">
              <a:extLst>
                <a:ext uri="{FF2B5EF4-FFF2-40B4-BE49-F238E27FC236}">
                  <a16:creationId xmlns:a16="http://schemas.microsoft.com/office/drawing/2014/main" id="{234FEA34-01A6-4EC0-ABA3-518B314CA3F7}"/>
                </a:ext>
              </a:extLst>
            </p:cNvPr>
            <p:cNvSpPr>
              <a:spLocks noChangeArrowheads="1"/>
            </p:cNvSpPr>
            <p:nvPr/>
          </p:nvSpPr>
          <p:spPr bwMode="auto">
            <a:xfrm>
              <a:off x="2425359" y="456504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graphicFrame>
        <p:nvGraphicFramePr>
          <p:cNvPr id="2" name="表格 1">
            <a:extLst>
              <a:ext uri="{FF2B5EF4-FFF2-40B4-BE49-F238E27FC236}">
                <a16:creationId xmlns:a16="http://schemas.microsoft.com/office/drawing/2014/main" id="{4CE0C4FE-6649-404C-B7D9-3954BB5149F1}"/>
              </a:ext>
            </a:extLst>
          </p:cNvPr>
          <p:cNvGraphicFramePr>
            <a:graphicFrameLocks noGrp="1"/>
          </p:cNvGraphicFramePr>
          <p:nvPr>
            <p:extLst>
              <p:ext uri="{D42A27DB-BD31-4B8C-83A1-F6EECF244321}">
                <p14:modId xmlns:p14="http://schemas.microsoft.com/office/powerpoint/2010/main" val="2282852821"/>
              </p:ext>
            </p:extLst>
          </p:nvPr>
        </p:nvGraphicFramePr>
        <p:xfrm>
          <a:off x="320037" y="3651111"/>
          <a:ext cx="5327568" cy="2691952"/>
        </p:xfrm>
        <a:graphic>
          <a:graphicData uri="http://schemas.openxmlformats.org/drawingml/2006/table">
            <a:tbl>
              <a:tblPr firstRow="1" firstCol="1" bandRow="1">
                <a:tableStyleId>{5C22544A-7EE6-4342-B048-85BDC9FD1C3A}</a:tableStyleId>
              </a:tblPr>
              <a:tblGrid>
                <a:gridCol w="591952">
                  <a:extLst>
                    <a:ext uri="{9D8B030D-6E8A-4147-A177-3AD203B41FA5}">
                      <a16:colId xmlns:a16="http://schemas.microsoft.com/office/drawing/2014/main" val="3102976395"/>
                    </a:ext>
                  </a:extLst>
                </a:gridCol>
                <a:gridCol w="591952">
                  <a:extLst>
                    <a:ext uri="{9D8B030D-6E8A-4147-A177-3AD203B41FA5}">
                      <a16:colId xmlns:a16="http://schemas.microsoft.com/office/drawing/2014/main" val="1574343009"/>
                    </a:ext>
                  </a:extLst>
                </a:gridCol>
                <a:gridCol w="591952">
                  <a:extLst>
                    <a:ext uri="{9D8B030D-6E8A-4147-A177-3AD203B41FA5}">
                      <a16:colId xmlns:a16="http://schemas.microsoft.com/office/drawing/2014/main" val="4107248976"/>
                    </a:ext>
                  </a:extLst>
                </a:gridCol>
                <a:gridCol w="591952">
                  <a:extLst>
                    <a:ext uri="{9D8B030D-6E8A-4147-A177-3AD203B41FA5}">
                      <a16:colId xmlns:a16="http://schemas.microsoft.com/office/drawing/2014/main" val="687572864"/>
                    </a:ext>
                  </a:extLst>
                </a:gridCol>
                <a:gridCol w="591952">
                  <a:extLst>
                    <a:ext uri="{9D8B030D-6E8A-4147-A177-3AD203B41FA5}">
                      <a16:colId xmlns:a16="http://schemas.microsoft.com/office/drawing/2014/main" val="2843090940"/>
                    </a:ext>
                  </a:extLst>
                </a:gridCol>
                <a:gridCol w="591952">
                  <a:extLst>
                    <a:ext uri="{9D8B030D-6E8A-4147-A177-3AD203B41FA5}">
                      <a16:colId xmlns:a16="http://schemas.microsoft.com/office/drawing/2014/main" val="1306052625"/>
                    </a:ext>
                  </a:extLst>
                </a:gridCol>
                <a:gridCol w="591952">
                  <a:extLst>
                    <a:ext uri="{9D8B030D-6E8A-4147-A177-3AD203B41FA5}">
                      <a16:colId xmlns:a16="http://schemas.microsoft.com/office/drawing/2014/main" val="820426324"/>
                    </a:ext>
                  </a:extLst>
                </a:gridCol>
                <a:gridCol w="591952">
                  <a:extLst>
                    <a:ext uri="{9D8B030D-6E8A-4147-A177-3AD203B41FA5}">
                      <a16:colId xmlns:a16="http://schemas.microsoft.com/office/drawing/2014/main" val="3372353222"/>
                    </a:ext>
                  </a:extLst>
                </a:gridCol>
                <a:gridCol w="591952">
                  <a:extLst>
                    <a:ext uri="{9D8B030D-6E8A-4147-A177-3AD203B41FA5}">
                      <a16:colId xmlns:a16="http://schemas.microsoft.com/office/drawing/2014/main" val="3680384891"/>
                    </a:ext>
                  </a:extLst>
                </a:gridCol>
              </a:tblGrid>
              <a:tr h="672988">
                <a:tc>
                  <a:txBody>
                    <a:bodyPr/>
                    <a:lstStyle/>
                    <a:p>
                      <a:pPr algn="ctr">
                        <a:lnSpc>
                          <a:spcPct val="150000"/>
                        </a:lnSpc>
                        <a:spcAft>
                          <a:spcPts val="0"/>
                        </a:spcAft>
                      </a:pPr>
                      <a:r>
                        <a:rPr lang="zh-CN" sz="1400" kern="0">
                          <a:effectLst/>
                        </a:rPr>
                        <a:t>模块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相对收益</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相对损失</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总价值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相对成本</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相对风险</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权重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8721928"/>
                  </a:ext>
                </a:extLst>
              </a:tr>
              <a:tr h="672988">
                <a:tc>
                  <a:txBody>
                    <a:bodyPr/>
                    <a:lstStyle/>
                    <a:p>
                      <a:pPr algn="l">
                        <a:lnSpc>
                          <a:spcPct val="150000"/>
                        </a:lnSpc>
                        <a:spcAft>
                          <a:spcPts val="0"/>
                        </a:spcAft>
                      </a:pPr>
                      <a:r>
                        <a:rPr lang="zh-CN" sz="1400" kern="0">
                          <a:effectLst/>
                        </a:rPr>
                        <a:t>其他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用户手册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0620009"/>
                  </a:ext>
                </a:extLst>
              </a:tr>
              <a:tr h="672988">
                <a:tc>
                  <a:txBody>
                    <a:bodyPr/>
                    <a:lstStyle/>
                    <a:p>
                      <a:pPr algn="l">
                        <a:lnSpc>
                          <a:spcPct val="150000"/>
                        </a:lnSpc>
                        <a:spcAft>
                          <a:spcPts val="0"/>
                        </a:spcAft>
                      </a:pPr>
                      <a:r>
                        <a:rPr lang="zh-CN" sz="1400" kern="0">
                          <a:effectLst/>
                        </a:rPr>
                        <a:t>其他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系统版本</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1.33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101767"/>
                  </a:ext>
                </a:extLst>
              </a:tr>
              <a:tr h="672988">
                <a:tc>
                  <a:txBody>
                    <a:bodyPr/>
                    <a:lstStyle/>
                    <a:p>
                      <a:pPr algn="l">
                        <a:lnSpc>
                          <a:spcPct val="150000"/>
                        </a:lnSpc>
                        <a:spcAft>
                          <a:spcPts val="0"/>
                        </a:spcAft>
                      </a:pPr>
                      <a:r>
                        <a:rPr lang="zh-CN" sz="1400" kern="0">
                          <a:effectLst/>
                        </a:rPr>
                        <a:t>登录</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退出系统</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dirty="0">
                          <a:effectLst/>
                        </a:rPr>
                        <a:t>1.3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2518420"/>
                  </a:ext>
                </a:extLst>
              </a:tr>
            </a:tbl>
          </a:graphicData>
        </a:graphic>
      </p:graphicFrame>
      <p:graphicFrame>
        <p:nvGraphicFramePr>
          <p:cNvPr id="3" name="表格 2">
            <a:extLst>
              <a:ext uri="{FF2B5EF4-FFF2-40B4-BE49-F238E27FC236}">
                <a16:creationId xmlns:a16="http://schemas.microsoft.com/office/drawing/2014/main" id="{BDC0E28A-C890-483A-BA08-9E14D46E8A2E}"/>
              </a:ext>
            </a:extLst>
          </p:cNvPr>
          <p:cNvGraphicFramePr>
            <a:graphicFrameLocks noGrp="1"/>
          </p:cNvGraphicFramePr>
          <p:nvPr>
            <p:extLst>
              <p:ext uri="{D42A27DB-BD31-4B8C-83A1-F6EECF244321}">
                <p14:modId xmlns:p14="http://schemas.microsoft.com/office/powerpoint/2010/main" val="3171084196"/>
              </p:ext>
            </p:extLst>
          </p:nvPr>
        </p:nvGraphicFramePr>
        <p:xfrm>
          <a:off x="5746031" y="1511471"/>
          <a:ext cx="6327603" cy="4831592"/>
        </p:xfrm>
        <a:graphic>
          <a:graphicData uri="http://schemas.openxmlformats.org/drawingml/2006/table">
            <a:tbl>
              <a:tblPr firstRow="1" firstCol="1" bandRow="1">
                <a:tableStyleId>{5C22544A-7EE6-4342-B048-85BDC9FD1C3A}</a:tableStyleId>
              </a:tblPr>
              <a:tblGrid>
                <a:gridCol w="703067">
                  <a:extLst>
                    <a:ext uri="{9D8B030D-6E8A-4147-A177-3AD203B41FA5}">
                      <a16:colId xmlns:a16="http://schemas.microsoft.com/office/drawing/2014/main" val="75483899"/>
                    </a:ext>
                  </a:extLst>
                </a:gridCol>
                <a:gridCol w="703067">
                  <a:extLst>
                    <a:ext uri="{9D8B030D-6E8A-4147-A177-3AD203B41FA5}">
                      <a16:colId xmlns:a16="http://schemas.microsoft.com/office/drawing/2014/main" val="2867530686"/>
                    </a:ext>
                  </a:extLst>
                </a:gridCol>
                <a:gridCol w="703067">
                  <a:extLst>
                    <a:ext uri="{9D8B030D-6E8A-4147-A177-3AD203B41FA5}">
                      <a16:colId xmlns:a16="http://schemas.microsoft.com/office/drawing/2014/main" val="2710640556"/>
                    </a:ext>
                  </a:extLst>
                </a:gridCol>
                <a:gridCol w="703067">
                  <a:extLst>
                    <a:ext uri="{9D8B030D-6E8A-4147-A177-3AD203B41FA5}">
                      <a16:colId xmlns:a16="http://schemas.microsoft.com/office/drawing/2014/main" val="3530878023"/>
                    </a:ext>
                  </a:extLst>
                </a:gridCol>
                <a:gridCol w="703067">
                  <a:extLst>
                    <a:ext uri="{9D8B030D-6E8A-4147-A177-3AD203B41FA5}">
                      <a16:colId xmlns:a16="http://schemas.microsoft.com/office/drawing/2014/main" val="1175506732"/>
                    </a:ext>
                  </a:extLst>
                </a:gridCol>
                <a:gridCol w="703067">
                  <a:extLst>
                    <a:ext uri="{9D8B030D-6E8A-4147-A177-3AD203B41FA5}">
                      <a16:colId xmlns:a16="http://schemas.microsoft.com/office/drawing/2014/main" val="1367542982"/>
                    </a:ext>
                  </a:extLst>
                </a:gridCol>
                <a:gridCol w="703067">
                  <a:extLst>
                    <a:ext uri="{9D8B030D-6E8A-4147-A177-3AD203B41FA5}">
                      <a16:colId xmlns:a16="http://schemas.microsoft.com/office/drawing/2014/main" val="3970107158"/>
                    </a:ext>
                  </a:extLst>
                </a:gridCol>
                <a:gridCol w="703067">
                  <a:extLst>
                    <a:ext uri="{9D8B030D-6E8A-4147-A177-3AD203B41FA5}">
                      <a16:colId xmlns:a16="http://schemas.microsoft.com/office/drawing/2014/main" val="3642951370"/>
                    </a:ext>
                  </a:extLst>
                </a:gridCol>
                <a:gridCol w="703067">
                  <a:extLst>
                    <a:ext uri="{9D8B030D-6E8A-4147-A177-3AD203B41FA5}">
                      <a16:colId xmlns:a16="http://schemas.microsoft.com/office/drawing/2014/main" val="3111570953"/>
                    </a:ext>
                  </a:extLst>
                </a:gridCol>
              </a:tblGrid>
              <a:tr h="182880">
                <a:tc>
                  <a:txBody>
                    <a:bodyPr/>
                    <a:lstStyle/>
                    <a:p>
                      <a:pPr algn="ctr">
                        <a:lnSpc>
                          <a:spcPct val="150000"/>
                        </a:lnSpc>
                        <a:spcAft>
                          <a:spcPts val="0"/>
                        </a:spcAft>
                      </a:pPr>
                      <a:r>
                        <a:rPr lang="zh-CN" sz="1400" kern="0" dirty="0">
                          <a:effectLst/>
                        </a:rPr>
                        <a:t>模块</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相对收益</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相对损失</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总价值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相对成本</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相对风险</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权重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76138950"/>
                  </a:ext>
                </a:extLst>
              </a:tr>
              <a:tr h="182880">
                <a:tc>
                  <a:txBody>
                    <a:bodyPr/>
                    <a:lstStyle/>
                    <a:p>
                      <a:pPr algn="l">
                        <a:lnSpc>
                          <a:spcPct val="150000"/>
                        </a:lnSpc>
                        <a:spcAft>
                          <a:spcPts val="0"/>
                        </a:spcAft>
                      </a:pPr>
                      <a:r>
                        <a:rPr lang="zh-CN" sz="1400" kern="0">
                          <a:effectLst/>
                        </a:rPr>
                        <a:t>其他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问题反馈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7719974"/>
                  </a:ext>
                </a:extLst>
              </a:tr>
              <a:tr h="182880">
                <a:tc>
                  <a:txBody>
                    <a:bodyPr/>
                    <a:lstStyle/>
                    <a:p>
                      <a:pPr algn="l">
                        <a:lnSpc>
                          <a:spcPct val="150000"/>
                        </a:lnSpc>
                        <a:spcAft>
                          <a:spcPts val="0"/>
                        </a:spcAft>
                      </a:pPr>
                      <a:r>
                        <a:rPr lang="zh-CN" sz="1400" kern="0">
                          <a:effectLst/>
                        </a:rPr>
                        <a:t>评价管理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删除评价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1.23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8353944"/>
                  </a:ext>
                </a:extLst>
              </a:tr>
              <a:tr h="182880">
                <a:tc>
                  <a:txBody>
                    <a:bodyPr/>
                    <a:lstStyle/>
                    <a:p>
                      <a:pPr algn="l">
                        <a:lnSpc>
                          <a:spcPct val="150000"/>
                        </a:lnSpc>
                        <a:spcAft>
                          <a:spcPts val="0"/>
                        </a:spcAft>
                      </a:pPr>
                      <a:r>
                        <a:rPr lang="zh-CN" sz="1400" kern="0">
                          <a:effectLst/>
                        </a:rPr>
                        <a:t>活动管理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活动反馈</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1.23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580310"/>
                  </a:ext>
                </a:extLst>
              </a:tr>
              <a:tr h="342900">
                <a:tc>
                  <a:txBody>
                    <a:bodyPr/>
                    <a:lstStyle/>
                    <a:p>
                      <a:pPr algn="l">
                        <a:lnSpc>
                          <a:spcPct val="150000"/>
                        </a:lnSpc>
                        <a:spcAft>
                          <a:spcPts val="0"/>
                        </a:spcAft>
                      </a:pPr>
                      <a:r>
                        <a:rPr lang="zh-CN" sz="1400" kern="0">
                          <a:effectLst/>
                        </a:rPr>
                        <a:t>其他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显示操作日志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dirty="0">
                          <a:effectLst/>
                        </a:rPr>
                        <a:t>16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dirty="0">
                          <a:effectLst/>
                        </a:rPr>
                        <a:t>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1.23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1132302"/>
                  </a:ext>
                </a:extLst>
              </a:tr>
              <a:tr h="342900">
                <a:tc>
                  <a:txBody>
                    <a:bodyPr/>
                    <a:lstStyle/>
                    <a:p>
                      <a:pPr algn="l">
                        <a:lnSpc>
                          <a:spcPct val="150000"/>
                        </a:lnSpc>
                        <a:spcAft>
                          <a:spcPts val="0"/>
                        </a:spcAft>
                      </a:pPr>
                      <a:r>
                        <a:rPr lang="zh-CN" sz="1400" kern="0">
                          <a:effectLst/>
                        </a:rPr>
                        <a:t>登录</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账号密码登录</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68320"/>
                  </a:ext>
                </a:extLst>
              </a:tr>
              <a:tr h="182880">
                <a:tc>
                  <a:txBody>
                    <a:bodyPr/>
                    <a:lstStyle/>
                    <a:p>
                      <a:pPr algn="l">
                        <a:lnSpc>
                          <a:spcPct val="150000"/>
                        </a:lnSpc>
                        <a:spcAft>
                          <a:spcPts val="0"/>
                        </a:spcAft>
                      </a:pPr>
                      <a:r>
                        <a:rPr lang="zh-CN" sz="1400" kern="0">
                          <a:effectLst/>
                        </a:rPr>
                        <a:t>动态管理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恢复动态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70064828"/>
                  </a:ext>
                </a:extLst>
              </a:tr>
              <a:tr h="182880">
                <a:tc>
                  <a:txBody>
                    <a:bodyPr/>
                    <a:lstStyle/>
                    <a:p>
                      <a:pPr algn="l">
                        <a:lnSpc>
                          <a:spcPct val="150000"/>
                        </a:lnSpc>
                        <a:spcAft>
                          <a:spcPts val="0"/>
                        </a:spcAft>
                      </a:pPr>
                      <a:r>
                        <a:rPr lang="zh-CN" sz="1400" kern="0">
                          <a:effectLst/>
                        </a:rPr>
                        <a:t>群聊管理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400" kern="0">
                          <a:effectLst/>
                        </a:rPr>
                        <a:t>解封群聊</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400" kern="0" dirty="0">
                          <a:effectLst/>
                        </a:rPr>
                        <a:t>1.08</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876427"/>
                  </a:ext>
                </a:extLst>
              </a:tr>
            </a:tbl>
          </a:graphicData>
        </a:graphic>
      </p:graphicFrame>
    </p:spTree>
    <p:extLst>
      <p:ext uri="{BB962C8B-B14F-4D97-AF65-F5344CB8AC3E}">
        <p14:creationId xmlns:p14="http://schemas.microsoft.com/office/powerpoint/2010/main" val="306650704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1.8 JAD</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a:t>
            </a:r>
          </a:p>
        </p:txBody>
      </p:sp>
      <p:grpSp>
        <p:nvGrpSpPr>
          <p:cNvPr id="14" name="组合 13">
            <a:extLst>
              <a:ext uri="{FF2B5EF4-FFF2-40B4-BE49-F238E27FC236}">
                <a16:creationId xmlns:a16="http://schemas.microsoft.com/office/drawing/2014/main" id="{FC61F984-2022-4636-A8ED-3B6EA7046ABC}"/>
              </a:ext>
            </a:extLst>
          </p:cNvPr>
          <p:cNvGrpSpPr/>
          <p:nvPr/>
        </p:nvGrpSpPr>
        <p:grpSpPr>
          <a:xfrm>
            <a:off x="1391602" y="2027099"/>
            <a:ext cx="3812325" cy="461665"/>
            <a:chOff x="1143000" y="1929903"/>
            <a:chExt cx="3812325" cy="461665"/>
          </a:xfrm>
        </p:grpSpPr>
        <p:sp>
          <p:nvSpPr>
            <p:cNvPr id="15" name="燕尾形 18">
              <a:extLst>
                <a:ext uri="{FF2B5EF4-FFF2-40B4-BE49-F238E27FC236}">
                  <a16:creationId xmlns:a16="http://schemas.microsoft.com/office/drawing/2014/main" id="{41CF2B9E-691E-4847-8440-B5A711E1D8A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C98B85D9-716C-4507-B343-18AF68250BEF}"/>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会议记录</a:t>
              </a:r>
            </a:p>
          </p:txBody>
        </p:sp>
      </p:grpSp>
      <p:pic>
        <p:nvPicPr>
          <p:cNvPr id="2" name="图片 1">
            <a:extLst>
              <a:ext uri="{FF2B5EF4-FFF2-40B4-BE49-F238E27FC236}">
                <a16:creationId xmlns:a16="http://schemas.microsoft.com/office/drawing/2014/main" id="{B9294C1F-9E2B-4C4D-B12F-FE7EEB7676FF}"/>
              </a:ext>
            </a:extLst>
          </p:cNvPr>
          <p:cNvPicPr>
            <a:picLocks noChangeAspect="1"/>
          </p:cNvPicPr>
          <p:nvPr/>
        </p:nvPicPr>
        <p:blipFill>
          <a:blip r:embed="rId2"/>
          <a:stretch>
            <a:fillRect/>
          </a:stretch>
        </p:blipFill>
        <p:spPr>
          <a:xfrm>
            <a:off x="3181769" y="1693466"/>
            <a:ext cx="8332984" cy="4989581"/>
          </a:xfrm>
          <a:prstGeom prst="rect">
            <a:avLst/>
          </a:prstGeom>
        </p:spPr>
      </p:pic>
    </p:spTree>
    <p:extLst>
      <p:ext uri="{BB962C8B-B14F-4D97-AF65-F5344CB8AC3E}">
        <p14:creationId xmlns:p14="http://schemas.microsoft.com/office/powerpoint/2010/main" val="6367852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1.8 JAD</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a:t>
            </a:r>
          </a:p>
        </p:txBody>
      </p:sp>
      <p:grpSp>
        <p:nvGrpSpPr>
          <p:cNvPr id="14" name="组合 13">
            <a:extLst>
              <a:ext uri="{FF2B5EF4-FFF2-40B4-BE49-F238E27FC236}">
                <a16:creationId xmlns:a16="http://schemas.microsoft.com/office/drawing/2014/main" id="{FC61F984-2022-4636-A8ED-3B6EA7046ABC}"/>
              </a:ext>
            </a:extLst>
          </p:cNvPr>
          <p:cNvGrpSpPr/>
          <p:nvPr/>
        </p:nvGrpSpPr>
        <p:grpSpPr>
          <a:xfrm>
            <a:off x="1391602" y="2027099"/>
            <a:ext cx="3812325" cy="461665"/>
            <a:chOff x="1143000" y="1929903"/>
            <a:chExt cx="3812325" cy="461665"/>
          </a:xfrm>
        </p:grpSpPr>
        <p:sp>
          <p:nvSpPr>
            <p:cNvPr id="15" name="燕尾形 18">
              <a:extLst>
                <a:ext uri="{FF2B5EF4-FFF2-40B4-BE49-F238E27FC236}">
                  <a16:creationId xmlns:a16="http://schemas.microsoft.com/office/drawing/2014/main" id="{41CF2B9E-691E-4847-8440-B5A711E1D8A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C98B85D9-716C-4507-B343-18AF68250BEF}"/>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会议总结</a:t>
              </a:r>
            </a:p>
          </p:txBody>
        </p:sp>
      </p:grpSp>
      <p:pic>
        <p:nvPicPr>
          <p:cNvPr id="3" name="图片 2">
            <a:extLst>
              <a:ext uri="{FF2B5EF4-FFF2-40B4-BE49-F238E27FC236}">
                <a16:creationId xmlns:a16="http://schemas.microsoft.com/office/drawing/2014/main" id="{1037B13D-67B9-4993-A3DA-9E89D323F05B}"/>
              </a:ext>
            </a:extLst>
          </p:cNvPr>
          <p:cNvPicPr>
            <a:picLocks noChangeAspect="1"/>
          </p:cNvPicPr>
          <p:nvPr/>
        </p:nvPicPr>
        <p:blipFill>
          <a:blip r:embed="rId2"/>
          <a:stretch>
            <a:fillRect/>
          </a:stretch>
        </p:blipFill>
        <p:spPr>
          <a:xfrm>
            <a:off x="3719744" y="1180762"/>
            <a:ext cx="7004481" cy="5240675"/>
          </a:xfrm>
          <a:prstGeom prst="rect">
            <a:avLst/>
          </a:prstGeom>
        </p:spPr>
      </p:pic>
    </p:spTree>
    <p:extLst>
      <p:ext uri="{BB962C8B-B14F-4D97-AF65-F5344CB8AC3E}">
        <p14:creationId xmlns:p14="http://schemas.microsoft.com/office/powerpoint/2010/main" val="35298029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矩形 1">
            <a:extLst>
              <a:ext uri="{FF2B5EF4-FFF2-40B4-BE49-F238E27FC236}">
                <a16:creationId xmlns:a16="http://schemas.microsoft.com/office/drawing/2014/main" id="{455E8484-448A-4AB3-940B-8FA2B1CEC890}"/>
              </a:ext>
            </a:extLst>
          </p:cNvPr>
          <p:cNvSpPr>
            <a:spLocks noChangeArrowheads="1"/>
          </p:cNvSpPr>
          <p:nvPr/>
        </p:nvSpPr>
        <p:spPr bwMode="auto">
          <a:xfrm>
            <a:off x="1438275" y="0"/>
            <a:ext cx="161925" cy="1209675"/>
          </a:xfrm>
          <a:prstGeom prst="rect">
            <a:avLst/>
          </a:prstGeom>
          <a:solidFill>
            <a:srgbClr val="D8D8D8"/>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075" name="矩形 2">
            <a:extLst>
              <a:ext uri="{FF2B5EF4-FFF2-40B4-BE49-F238E27FC236}">
                <a16:creationId xmlns:a16="http://schemas.microsoft.com/office/drawing/2014/main" id="{01A56C14-FE8B-475E-94E7-D85EE8F9A85A}"/>
              </a:ext>
            </a:extLst>
          </p:cNvPr>
          <p:cNvSpPr>
            <a:spLocks noChangeArrowheads="1"/>
          </p:cNvSpPr>
          <p:nvPr/>
        </p:nvSpPr>
        <p:spPr bwMode="auto">
          <a:xfrm>
            <a:off x="1641475" y="604838"/>
            <a:ext cx="160338" cy="604837"/>
          </a:xfrm>
          <a:prstGeom prst="rect">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6" name="矩形 3">
            <a:extLst>
              <a:ext uri="{FF2B5EF4-FFF2-40B4-BE49-F238E27FC236}">
                <a16:creationId xmlns:a16="http://schemas.microsoft.com/office/drawing/2014/main" id="{9745DC41-D266-46E2-A84F-06A53B9495C1}"/>
              </a:ext>
            </a:extLst>
          </p:cNvPr>
          <p:cNvSpPr>
            <a:spLocks noChangeArrowheads="1"/>
          </p:cNvSpPr>
          <p:nvPr/>
        </p:nvSpPr>
        <p:spPr bwMode="auto">
          <a:xfrm>
            <a:off x="1910368" y="206440"/>
            <a:ext cx="3302655" cy="110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2000"/>
              </a:lnSpc>
              <a:buFont typeface="Arial" panose="020B0604020202020204" pitchFamily="34" charset="0"/>
              <a:buNone/>
            </a:pPr>
            <a:r>
              <a:rPr lang="zh-CN" altLang="zh-CN"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目录页  </a:t>
            </a:r>
          </a:p>
          <a:p>
            <a:pPr eaLnBrk="1" hangingPunct="1">
              <a:lnSpc>
                <a:spcPct val="112000"/>
              </a:lnSpc>
              <a:buFont typeface="Arial" panose="020B0604020202020204" pitchFamily="34" charset="0"/>
              <a:buNone/>
            </a:pPr>
            <a:r>
              <a:rPr lang="zh-CN" altLang="zh-CN" sz="2400" b="1" i="1" dirty="0">
                <a:solidFill>
                  <a:srgbClr val="595959"/>
                </a:solidFill>
                <a:latin typeface="Calibri" panose="020F0502020204030204" pitchFamily="34" charset="0"/>
                <a:sym typeface="Calibri" panose="020F0502020204030204" pitchFamily="34" charset="0"/>
              </a:rPr>
              <a:t>CONTENTS PAGE </a:t>
            </a:r>
            <a:endParaRPr lang="zh-CN" altLang="zh-CN" sz="2800" b="1" i="1" dirty="0">
              <a:solidFill>
                <a:srgbClr val="595959"/>
              </a:solidFill>
              <a:latin typeface="Calibri" panose="020F0502020204030204" pitchFamily="34" charset="0"/>
              <a:sym typeface="宋体" panose="02010600030101010101" pitchFamily="2" charset="-122"/>
            </a:endParaRPr>
          </a:p>
        </p:txBody>
      </p:sp>
      <p:grpSp>
        <p:nvGrpSpPr>
          <p:cNvPr id="5" name="组合 20">
            <a:extLst>
              <a:ext uri="{FF2B5EF4-FFF2-40B4-BE49-F238E27FC236}">
                <a16:creationId xmlns:a16="http://schemas.microsoft.com/office/drawing/2014/main" id="{3A158B9C-1A2A-4BDF-9F52-D2D438B25E15}"/>
              </a:ext>
            </a:extLst>
          </p:cNvPr>
          <p:cNvGrpSpPr>
            <a:grpSpLocks/>
          </p:cNvGrpSpPr>
          <p:nvPr/>
        </p:nvGrpSpPr>
        <p:grpSpPr bwMode="auto">
          <a:xfrm>
            <a:off x="3338096" y="1945713"/>
            <a:ext cx="5388653" cy="699838"/>
            <a:chOff x="-1" y="-1"/>
            <a:chExt cx="5565100" cy="436818"/>
          </a:xfrm>
        </p:grpSpPr>
        <p:sp>
          <p:nvSpPr>
            <p:cNvPr id="6" name="圆角矩形 21">
              <a:extLst>
                <a:ext uri="{FF2B5EF4-FFF2-40B4-BE49-F238E27FC236}">
                  <a16:creationId xmlns:a16="http://schemas.microsoft.com/office/drawing/2014/main" id="{528A7A38-CF46-4B42-AC17-CF66583B0574}"/>
                </a:ext>
              </a:extLst>
            </p:cNvPr>
            <p:cNvSpPr>
              <a:spLocks noChangeArrowheads="1"/>
            </p:cNvSpPr>
            <p:nvPr/>
          </p:nvSpPr>
          <p:spPr bwMode="auto">
            <a:xfrm>
              <a:off x="1385373" y="-1"/>
              <a:ext cx="4179726"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Arial Unicode MS" pitchFamily="34" charset="-122"/>
                </a:rPr>
                <a:t>编写</a:t>
              </a:r>
              <a:r>
                <a:rPr lang="en-US" altLang="zh-CN" sz="2400" b="1" dirty="0">
                  <a:solidFill>
                    <a:schemeClr val="bg1"/>
                  </a:solidFill>
                  <a:latin typeface="微软雅黑" panose="020B0503020204020204" pitchFamily="34" charset="-122"/>
                  <a:ea typeface="微软雅黑" panose="020B0503020204020204" pitchFamily="34" charset="-122"/>
                  <a:sym typeface="Arial Unicode MS"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sym typeface="Arial Unicode MS" pitchFamily="34" charset="-122"/>
                </a:rPr>
                <a:t>文档前的准备</a:t>
              </a:r>
              <a:endParaRPr lang="zh-CN" altLang="zh-CN" sz="24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7" name="文本框 22">
              <a:extLst>
                <a:ext uri="{FF2B5EF4-FFF2-40B4-BE49-F238E27FC236}">
                  <a16:creationId xmlns:a16="http://schemas.microsoft.com/office/drawing/2014/main" id="{8B95C68E-8D1B-4782-86EE-C7D482595797}"/>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圆角矩形 23">
              <a:extLst>
                <a:ext uri="{FF2B5EF4-FFF2-40B4-BE49-F238E27FC236}">
                  <a16:creationId xmlns:a16="http://schemas.microsoft.com/office/drawing/2014/main" id="{5D1E753E-BAF5-4683-9982-F4803194DF8F}"/>
                </a:ext>
              </a:extLst>
            </p:cNvPr>
            <p:cNvSpPr>
              <a:spLocks noChangeArrowheads="1"/>
            </p:cNvSpPr>
            <p:nvPr/>
          </p:nvSpPr>
          <p:spPr bwMode="auto">
            <a:xfrm>
              <a:off x="-1" y="0"/>
              <a:ext cx="1261416"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rPr>
                <a:t>第一章</a:t>
              </a:r>
            </a:p>
          </p:txBody>
        </p:sp>
      </p:grpSp>
      <p:grpSp>
        <p:nvGrpSpPr>
          <p:cNvPr id="17" name="组合 20">
            <a:extLst>
              <a:ext uri="{FF2B5EF4-FFF2-40B4-BE49-F238E27FC236}">
                <a16:creationId xmlns:a16="http://schemas.microsoft.com/office/drawing/2014/main" id="{88D64192-2BDA-4B49-8663-3AAC3B3CCA53}"/>
              </a:ext>
            </a:extLst>
          </p:cNvPr>
          <p:cNvGrpSpPr>
            <a:grpSpLocks/>
          </p:cNvGrpSpPr>
          <p:nvPr/>
        </p:nvGrpSpPr>
        <p:grpSpPr bwMode="auto">
          <a:xfrm>
            <a:off x="3338096" y="3124194"/>
            <a:ext cx="5388652" cy="699835"/>
            <a:chOff x="-1" y="-1"/>
            <a:chExt cx="5565100" cy="436818"/>
          </a:xfrm>
        </p:grpSpPr>
        <p:sp>
          <p:nvSpPr>
            <p:cNvPr id="18" name="圆角矩形 21">
              <a:extLst>
                <a:ext uri="{FF2B5EF4-FFF2-40B4-BE49-F238E27FC236}">
                  <a16:creationId xmlns:a16="http://schemas.microsoft.com/office/drawing/2014/main" id="{1410EEB3-94E0-4BA1-961E-28B5BDACC890}"/>
                </a:ext>
              </a:extLst>
            </p:cNvPr>
            <p:cNvSpPr>
              <a:spLocks noChangeArrowheads="1"/>
            </p:cNvSpPr>
            <p:nvPr/>
          </p:nvSpPr>
          <p:spPr bwMode="auto">
            <a:xfrm>
              <a:off x="1385373" y="-1"/>
              <a:ext cx="4179726"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sym typeface="Arial Unicode MS"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sym typeface="Arial Unicode MS" pitchFamily="34" charset="-122"/>
                </a:rPr>
                <a:t>文档及后续文档</a:t>
              </a:r>
              <a:endParaRPr lang="zh-CN" altLang="zh-CN" sz="24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9" name="文本框 22">
              <a:extLst>
                <a:ext uri="{FF2B5EF4-FFF2-40B4-BE49-F238E27FC236}">
                  <a16:creationId xmlns:a16="http://schemas.microsoft.com/office/drawing/2014/main" id="{BDFE6502-C255-4E5E-9BEC-C9B046087F45}"/>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圆角矩形 23">
              <a:extLst>
                <a:ext uri="{FF2B5EF4-FFF2-40B4-BE49-F238E27FC236}">
                  <a16:creationId xmlns:a16="http://schemas.microsoft.com/office/drawing/2014/main" id="{DFFC2F26-EF74-4DA5-AD79-074137E9316A}"/>
                </a:ext>
              </a:extLst>
            </p:cNvPr>
            <p:cNvSpPr>
              <a:spLocks noChangeArrowheads="1"/>
            </p:cNvSpPr>
            <p:nvPr/>
          </p:nvSpPr>
          <p:spPr bwMode="auto">
            <a:xfrm>
              <a:off x="-1" y="0"/>
              <a:ext cx="1261416"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rPr>
                <a:t>第二章</a:t>
              </a:r>
            </a:p>
          </p:txBody>
        </p:sp>
      </p:grpSp>
      <p:grpSp>
        <p:nvGrpSpPr>
          <p:cNvPr id="21" name="组合 20">
            <a:extLst>
              <a:ext uri="{FF2B5EF4-FFF2-40B4-BE49-F238E27FC236}">
                <a16:creationId xmlns:a16="http://schemas.microsoft.com/office/drawing/2014/main" id="{B44AB6F8-6F73-4C9A-A4CB-4FFF6B0BD257}"/>
              </a:ext>
            </a:extLst>
          </p:cNvPr>
          <p:cNvGrpSpPr>
            <a:grpSpLocks/>
          </p:cNvGrpSpPr>
          <p:nvPr/>
        </p:nvGrpSpPr>
        <p:grpSpPr bwMode="auto">
          <a:xfrm>
            <a:off x="3338096" y="4302672"/>
            <a:ext cx="5388653" cy="699833"/>
            <a:chOff x="-1" y="-1"/>
            <a:chExt cx="5565100" cy="436818"/>
          </a:xfrm>
        </p:grpSpPr>
        <p:sp>
          <p:nvSpPr>
            <p:cNvPr id="22" name="圆角矩形 21">
              <a:extLst>
                <a:ext uri="{FF2B5EF4-FFF2-40B4-BE49-F238E27FC236}">
                  <a16:creationId xmlns:a16="http://schemas.microsoft.com/office/drawing/2014/main" id="{8A9B0B95-D31C-41AC-BD36-A23C4D3A637B}"/>
                </a:ext>
              </a:extLst>
            </p:cNvPr>
            <p:cNvSpPr>
              <a:spLocks noChangeArrowheads="1"/>
            </p:cNvSpPr>
            <p:nvPr/>
          </p:nvSpPr>
          <p:spPr bwMode="auto">
            <a:xfrm>
              <a:off x="1385373" y="-1"/>
              <a:ext cx="4179726"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Arial Unicode MS" pitchFamily="34" charset="-122"/>
                </a:rPr>
                <a:t>常规展示</a:t>
              </a:r>
              <a:endParaRPr lang="zh-CN" altLang="zh-CN" sz="24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3" name="文本框 22">
              <a:extLst>
                <a:ext uri="{FF2B5EF4-FFF2-40B4-BE49-F238E27FC236}">
                  <a16:creationId xmlns:a16="http://schemas.microsoft.com/office/drawing/2014/main" id="{C9C91B04-5D90-4594-B226-25345E148B16}"/>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圆角矩形 23">
              <a:extLst>
                <a:ext uri="{FF2B5EF4-FFF2-40B4-BE49-F238E27FC236}">
                  <a16:creationId xmlns:a16="http://schemas.microsoft.com/office/drawing/2014/main" id="{3823036A-35C7-472F-B16C-9BF762AE6E67}"/>
                </a:ext>
              </a:extLst>
            </p:cNvPr>
            <p:cNvSpPr>
              <a:spLocks noChangeArrowheads="1"/>
            </p:cNvSpPr>
            <p:nvPr/>
          </p:nvSpPr>
          <p:spPr bwMode="auto">
            <a:xfrm>
              <a:off x="-1" y="0"/>
              <a:ext cx="1261416"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rPr>
                <a:t>第三章</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a:extLst>
              <a:ext uri="{FF2B5EF4-FFF2-40B4-BE49-F238E27FC236}">
                <a16:creationId xmlns:a16="http://schemas.microsoft.com/office/drawing/2014/main" id="{2E8DC75F-4E04-4DC0-8816-0AEB9D5810A0}"/>
              </a:ext>
            </a:extLst>
          </p:cNvPr>
          <p:cNvSpPr>
            <a:spLocks noChangeArrowheads="1"/>
          </p:cNvSpPr>
          <p:nvPr/>
        </p:nvSpPr>
        <p:spPr bwMode="auto">
          <a:xfrm>
            <a:off x="1438275" y="0"/>
            <a:ext cx="161925" cy="1209675"/>
          </a:xfrm>
          <a:prstGeom prst="rect">
            <a:avLst/>
          </a:prstGeom>
          <a:solidFill>
            <a:srgbClr val="D8D8D8"/>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099" name="矩形 2">
            <a:extLst>
              <a:ext uri="{FF2B5EF4-FFF2-40B4-BE49-F238E27FC236}">
                <a16:creationId xmlns:a16="http://schemas.microsoft.com/office/drawing/2014/main" id="{186C4B8B-D8C2-4E72-B4D5-BA668AE7791D}"/>
              </a:ext>
            </a:extLst>
          </p:cNvPr>
          <p:cNvSpPr>
            <a:spLocks noChangeArrowheads="1"/>
          </p:cNvSpPr>
          <p:nvPr/>
        </p:nvSpPr>
        <p:spPr bwMode="auto">
          <a:xfrm>
            <a:off x="1641475" y="604838"/>
            <a:ext cx="160338" cy="604837"/>
          </a:xfrm>
          <a:prstGeom prst="rect">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0" name="矩形 3">
            <a:extLst>
              <a:ext uri="{FF2B5EF4-FFF2-40B4-BE49-F238E27FC236}">
                <a16:creationId xmlns:a16="http://schemas.microsoft.com/office/drawing/2014/main" id="{67886713-9713-4BD2-8539-0A8191765CE3}"/>
              </a:ext>
            </a:extLst>
          </p:cNvPr>
          <p:cNvSpPr>
            <a:spLocks noChangeArrowheads="1"/>
          </p:cNvSpPr>
          <p:nvPr/>
        </p:nvSpPr>
        <p:spPr bwMode="auto">
          <a:xfrm>
            <a:off x="1949803" y="202988"/>
            <a:ext cx="5613972" cy="110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2000"/>
              </a:lnSpc>
              <a:buFont typeface="Arial" panose="020B0604020202020204" pitchFamily="34" charset="0"/>
              <a:buNone/>
            </a:pPr>
            <a:r>
              <a:rPr lang="en-US" altLang="zh-CN"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p>
          <a:p>
            <a:pPr eaLnBrk="1" hangingPunct="1">
              <a:lnSpc>
                <a:spcPct val="112000"/>
              </a:lnSpc>
              <a:buFont typeface="Arial" panose="020B0604020202020204" pitchFamily="34" charset="0"/>
              <a:buNone/>
            </a:pPr>
            <a:r>
              <a:rPr lang="fr-FR" altLang="zh-CN" sz="2400" b="1" i="1" dirty="0">
                <a:solidFill>
                  <a:srgbClr val="595959"/>
                </a:solidFill>
                <a:latin typeface="Calibri" panose="020F0502020204030204" pitchFamily="34" charset="0"/>
                <a:sym typeface="Calibri" panose="020F0502020204030204" pitchFamily="34" charset="0"/>
              </a:rPr>
              <a:t>SRS </a:t>
            </a:r>
            <a:r>
              <a:rPr lang="en-US" altLang="zh-CN" sz="2400" b="1" i="1" dirty="0">
                <a:solidFill>
                  <a:srgbClr val="595959"/>
                </a:solidFill>
                <a:latin typeface="Calibri" panose="020F0502020204030204" pitchFamily="34" charset="0"/>
                <a:sym typeface="Calibri" panose="020F0502020204030204" pitchFamily="34" charset="0"/>
              </a:rPr>
              <a:t>AND</a:t>
            </a:r>
            <a:r>
              <a:rPr lang="fr-FR" altLang="zh-CN" sz="2400" b="1" i="1" dirty="0">
                <a:solidFill>
                  <a:srgbClr val="595959"/>
                </a:solidFill>
                <a:latin typeface="Calibri" panose="020F0502020204030204" pitchFamily="34" charset="0"/>
                <a:sym typeface="Calibri" panose="020F0502020204030204" pitchFamily="34" charset="0"/>
              </a:rPr>
              <a:t> SUBSEQUENT DOCUMENTATION</a:t>
            </a:r>
            <a:endParaRPr lang="zh-CN" altLang="zh-CN" sz="2800" b="1" i="1" dirty="0">
              <a:solidFill>
                <a:srgbClr val="595959"/>
              </a:solidFill>
              <a:latin typeface="Calibri" panose="020F0502020204030204" pitchFamily="34" charset="0"/>
              <a:sym typeface="宋体" panose="02010600030101010101" pitchFamily="2" charset="-122"/>
            </a:endParaRPr>
          </a:p>
        </p:txBody>
      </p:sp>
      <p:grpSp>
        <p:nvGrpSpPr>
          <p:cNvPr id="2" name="组合 1">
            <a:extLst>
              <a:ext uri="{FF2B5EF4-FFF2-40B4-BE49-F238E27FC236}">
                <a16:creationId xmlns:a16="http://schemas.microsoft.com/office/drawing/2014/main" id="{28AD62ED-8FB4-4FA3-A0FB-DB797935C1D9}"/>
              </a:ext>
            </a:extLst>
          </p:cNvPr>
          <p:cNvGrpSpPr/>
          <p:nvPr/>
        </p:nvGrpSpPr>
        <p:grpSpPr>
          <a:xfrm>
            <a:off x="1245783" y="1843089"/>
            <a:ext cx="4339677" cy="3718703"/>
            <a:chOff x="1245783" y="1843089"/>
            <a:chExt cx="4339677" cy="3718703"/>
          </a:xfrm>
        </p:grpSpPr>
        <p:grpSp>
          <p:nvGrpSpPr>
            <p:cNvPr id="5" name="组合 20">
              <a:extLst>
                <a:ext uri="{FF2B5EF4-FFF2-40B4-BE49-F238E27FC236}">
                  <a16:creationId xmlns:a16="http://schemas.microsoft.com/office/drawing/2014/main" id="{45E01824-33CA-485E-BFF3-6B6F39D423D4}"/>
                </a:ext>
              </a:extLst>
            </p:cNvPr>
            <p:cNvGrpSpPr>
              <a:grpSpLocks/>
            </p:cNvGrpSpPr>
            <p:nvPr/>
          </p:nvGrpSpPr>
          <p:grpSpPr bwMode="auto">
            <a:xfrm>
              <a:off x="1245787" y="1843089"/>
              <a:ext cx="4339673" cy="441325"/>
              <a:chOff x="0" y="0"/>
              <a:chExt cx="4955459" cy="441730"/>
            </a:xfrm>
          </p:grpSpPr>
          <p:sp>
            <p:nvSpPr>
              <p:cNvPr id="6" name="圆角矩形 21">
                <a:extLst>
                  <a:ext uri="{FF2B5EF4-FFF2-40B4-BE49-F238E27FC236}">
                    <a16:creationId xmlns:a16="http://schemas.microsoft.com/office/drawing/2014/main" id="{A4B26D2D-7C66-467E-B967-2FE268C09046}"/>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dirty="0">
                    <a:solidFill>
                      <a:schemeClr val="bg1"/>
                    </a:solidFill>
                  </a:rPr>
                  <a:t>SRS</a:t>
                </a:r>
                <a:r>
                  <a:rPr lang="zh-CN" altLang="en-US" sz="2400" b="1" dirty="0">
                    <a:solidFill>
                      <a:schemeClr val="bg1"/>
                    </a:solidFill>
                  </a:rPr>
                  <a:t>文档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7" name="文本框 22">
                <a:extLst>
                  <a:ext uri="{FF2B5EF4-FFF2-40B4-BE49-F238E27FC236}">
                    <a16:creationId xmlns:a16="http://schemas.microsoft.com/office/drawing/2014/main" id="{E790599C-804C-4B96-A832-641E2A1996F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圆角矩形 23">
                <a:extLst>
                  <a:ext uri="{FF2B5EF4-FFF2-40B4-BE49-F238E27FC236}">
                    <a16:creationId xmlns:a16="http://schemas.microsoft.com/office/drawing/2014/main" id="{5B15EC33-58C0-461F-B097-A7EBB579108F}"/>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01</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13" name="组合 20">
              <a:extLst>
                <a:ext uri="{FF2B5EF4-FFF2-40B4-BE49-F238E27FC236}">
                  <a16:creationId xmlns:a16="http://schemas.microsoft.com/office/drawing/2014/main" id="{C02EAFAB-864F-4E4B-955A-C3F06BA2A448}"/>
                </a:ext>
              </a:extLst>
            </p:cNvPr>
            <p:cNvGrpSpPr>
              <a:grpSpLocks/>
            </p:cNvGrpSpPr>
            <p:nvPr/>
          </p:nvGrpSpPr>
          <p:grpSpPr bwMode="auto">
            <a:xfrm>
              <a:off x="1245786" y="2471595"/>
              <a:ext cx="4339673" cy="441325"/>
              <a:chOff x="0" y="0"/>
              <a:chExt cx="4955459" cy="441730"/>
            </a:xfrm>
          </p:grpSpPr>
          <p:sp>
            <p:nvSpPr>
              <p:cNvPr id="14" name="圆角矩形 21">
                <a:extLst>
                  <a:ext uri="{FF2B5EF4-FFF2-40B4-BE49-F238E27FC236}">
                    <a16:creationId xmlns:a16="http://schemas.microsoft.com/office/drawing/2014/main" id="{EEE1D43A-ABDC-43D1-9DF2-D61559B72C58}"/>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测试用例</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5" name="文本框 22">
                <a:extLst>
                  <a:ext uri="{FF2B5EF4-FFF2-40B4-BE49-F238E27FC236}">
                    <a16:creationId xmlns:a16="http://schemas.microsoft.com/office/drawing/2014/main" id="{76563BF7-3D6F-4328-89A6-403E68073E8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圆角矩形 23">
                <a:extLst>
                  <a:ext uri="{FF2B5EF4-FFF2-40B4-BE49-F238E27FC236}">
                    <a16:creationId xmlns:a16="http://schemas.microsoft.com/office/drawing/2014/main" id="{0047AD70-9742-4363-9663-0C873A1945F3}"/>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02</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17" name="组合 20">
              <a:extLst>
                <a:ext uri="{FF2B5EF4-FFF2-40B4-BE49-F238E27FC236}">
                  <a16:creationId xmlns:a16="http://schemas.microsoft.com/office/drawing/2014/main" id="{0C776AFA-438D-4369-B0A6-BD0A836103D3}"/>
                </a:ext>
              </a:extLst>
            </p:cNvPr>
            <p:cNvGrpSpPr>
              <a:grpSpLocks/>
            </p:cNvGrpSpPr>
            <p:nvPr/>
          </p:nvGrpSpPr>
          <p:grpSpPr bwMode="auto">
            <a:xfrm>
              <a:off x="1245785" y="3133813"/>
              <a:ext cx="4339673" cy="441325"/>
              <a:chOff x="0" y="0"/>
              <a:chExt cx="4955459" cy="441730"/>
            </a:xfrm>
          </p:grpSpPr>
          <p:sp>
            <p:nvSpPr>
              <p:cNvPr id="18" name="圆角矩形 21">
                <a:extLst>
                  <a:ext uri="{FF2B5EF4-FFF2-40B4-BE49-F238E27FC236}">
                    <a16:creationId xmlns:a16="http://schemas.microsoft.com/office/drawing/2014/main" id="{6AC7C1DB-BF2F-4D78-BCEE-33FBC3B0E693}"/>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用户手册</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9" name="文本框 22">
                <a:extLst>
                  <a:ext uri="{FF2B5EF4-FFF2-40B4-BE49-F238E27FC236}">
                    <a16:creationId xmlns:a16="http://schemas.microsoft.com/office/drawing/2014/main" id="{D9C6B181-8E1D-4319-8358-41563D9E41A0}"/>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圆角矩形 23">
                <a:extLst>
                  <a:ext uri="{FF2B5EF4-FFF2-40B4-BE49-F238E27FC236}">
                    <a16:creationId xmlns:a16="http://schemas.microsoft.com/office/drawing/2014/main" id="{4124B02C-43E3-4F4D-ACE3-0C8A91962A48}"/>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03</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1" name="组合 20">
              <a:extLst>
                <a:ext uri="{FF2B5EF4-FFF2-40B4-BE49-F238E27FC236}">
                  <a16:creationId xmlns:a16="http://schemas.microsoft.com/office/drawing/2014/main" id="{DB047C3B-43A1-4442-B8B1-9EB01EF99C04}"/>
                </a:ext>
              </a:extLst>
            </p:cNvPr>
            <p:cNvGrpSpPr>
              <a:grpSpLocks/>
            </p:cNvGrpSpPr>
            <p:nvPr/>
          </p:nvGrpSpPr>
          <p:grpSpPr bwMode="auto">
            <a:xfrm>
              <a:off x="1245784" y="3796031"/>
              <a:ext cx="4339673" cy="441325"/>
              <a:chOff x="0" y="0"/>
              <a:chExt cx="4955459" cy="441730"/>
            </a:xfrm>
          </p:grpSpPr>
          <p:sp>
            <p:nvSpPr>
              <p:cNvPr id="22" name="圆角矩形 21">
                <a:extLst>
                  <a:ext uri="{FF2B5EF4-FFF2-40B4-BE49-F238E27FC236}">
                    <a16:creationId xmlns:a16="http://schemas.microsoft.com/office/drawing/2014/main" id="{4F8EFF9E-E223-4AFF-8721-846F5158C7BB}"/>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数据字典</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3" name="文本框 22">
                <a:extLst>
                  <a:ext uri="{FF2B5EF4-FFF2-40B4-BE49-F238E27FC236}">
                    <a16:creationId xmlns:a16="http://schemas.microsoft.com/office/drawing/2014/main" id="{45FE7A24-DFEE-4ABA-8D2C-8F3614A5081D}"/>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圆角矩形 23">
                <a:extLst>
                  <a:ext uri="{FF2B5EF4-FFF2-40B4-BE49-F238E27FC236}">
                    <a16:creationId xmlns:a16="http://schemas.microsoft.com/office/drawing/2014/main" id="{0326C2CA-EF56-47B7-B789-2D3ABC2037D3}"/>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04</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45" name="组合 44">
              <a:extLst>
                <a:ext uri="{FF2B5EF4-FFF2-40B4-BE49-F238E27FC236}">
                  <a16:creationId xmlns:a16="http://schemas.microsoft.com/office/drawing/2014/main" id="{3A37BDC7-A5CD-4382-9A45-2DD4D4E146E8}"/>
                </a:ext>
              </a:extLst>
            </p:cNvPr>
            <p:cNvGrpSpPr>
              <a:grpSpLocks/>
            </p:cNvGrpSpPr>
            <p:nvPr/>
          </p:nvGrpSpPr>
          <p:grpSpPr bwMode="auto">
            <a:xfrm>
              <a:off x="1245783" y="4458249"/>
              <a:ext cx="4339673" cy="441325"/>
              <a:chOff x="0" y="0"/>
              <a:chExt cx="4955459" cy="441730"/>
            </a:xfrm>
          </p:grpSpPr>
          <p:sp>
            <p:nvSpPr>
              <p:cNvPr id="46" name="圆角矩形 21">
                <a:extLst>
                  <a:ext uri="{FF2B5EF4-FFF2-40B4-BE49-F238E27FC236}">
                    <a16:creationId xmlns:a16="http://schemas.microsoft.com/office/drawing/2014/main" id="{DF0F01EF-460E-468B-82FA-22B36F424E9B}"/>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dirty="0">
                    <a:solidFill>
                      <a:schemeClr val="bg1"/>
                    </a:solidFill>
                  </a:rPr>
                  <a:t>ER</a:t>
                </a:r>
                <a:r>
                  <a:rPr lang="zh-CN" altLang="en-US" sz="2400" b="1" dirty="0">
                    <a:solidFill>
                      <a:schemeClr val="bg1"/>
                    </a:solidFill>
                  </a:rPr>
                  <a:t>图</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47" name="文本框 22">
                <a:extLst>
                  <a:ext uri="{FF2B5EF4-FFF2-40B4-BE49-F238E27FC236}">
                    <a16:creationId xmlns:a16="http://schemas.microsoft.com/office/drawing/2014/main" id="{055560C4-52FE-439A-895B-690D04E4E4BE}"/>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圆角矩形 23">
                <a:extLst>
                  <a:ext uri="{FF2B5EF4-FFF2-40B4-BE49-F238E27FC236}">
                    <a16:creationId xmlns:a16="http://schemas.microsoft.com/office/drawing/2014/main" id="{59A2BB45-8D3F-41BC-8F2E-3103C49FDC9B}"/>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05</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6" name="组合 25">
              <a:extLst>
                <a:ext uri="{FF2B5EF4-FFF2-40B4-BE49-F238E27FC236}">
                  <a16:creationId xmlns:a16="http://schemas.microsoft.com/office/drawing/2014/main" id="{009C9EDB-35E2-4BDE-83E3-B4D88AE2D513}"/>
                </a:ext>
              </a:extLst>
            </p:cNvPr>
            <p:cNvGrpSpPr>
              <a:grpSpLocks/>
            </p:cNvGrpSpPr>
            <p:nvPr/>
          </p:nvGrpSpPr>
          <p:grpSpPr bwMode="auto">
            <a:xfrm>
              <a:off x="1245783" y="5120467"/>
              <a:ext cx="4339673" cy="441325"/>
              <a:chOff x="0" y="0"/>
              <a:chExt cx="4955459" cy="441730"/>
            </a:xfrm>
          </p:grpSpPr>
          <p:sp>
            <p:nvSpPr>
              <p:cNvPr id="27" name="圆角矩形 21">
                <a:extLst>
                  <a:ext uri="{FF2B5EF4-FFF2-40B4-BE49-F238E27FC236}">
                    <a16:creationId xmlns:a16="http://schemas.microsoft.com/office/drawing/2014/main" id="{F8200AA0-6997-48A7-BC26-CF14D27C44B4}"/>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dirty="0">
                    <a:solidFill>
                      <a:schemeClr val="bg1"/>
                    </a:solidFill>
                  </a:rPr>
                  <a:t>SRS</a:t>
                </a:r>
                <a:r>
                  <a:rPr lang="zh-CN" altLang="en-US" sz="2400" b="1" dirty="0">
                    <a:solidFill>
                      <a:schemeClr val="bg1"/>
                    </a:solidFill>
                  </a:rPr>
                  <a:t>文档的组内评审</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8" name="文本框 22">
                <a:extLst>
                  <a:ext uri="{FF2B5EF4-FFF2-40B4-BE49-F238E27FC236}">
                    <a16:creationId xmlns:a16="http://schemas.microsoft.com/office/drawing/2014/main" id="{E3499146-B286-416C-B2B0-4BACF4E265D0}"/>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圆角矩形 23">
                <a:extLst>
                  <a:ext uri="{FF2B5EF4-FFF2-40B4-BE49-F238E27FC236}">
                    <a16:creationId xmlns:a16="http://schemas.microsoft.com/office/drawing/2014/main" id="{9544E48A-E900-4ED6-9D1F-FA122C8A3216}"/>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06</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spTree>
    <p:extLst>
      <p:ext uri="{BB962C8B-B14F-4D97-AF65-F5344CB8AC3E}">
        <p14:creationId xmlns:p14="http://schemas.microsoft.com/office/powerpoint/2010/main" val="23828752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2.1 SRS</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文档</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4884911" cy="461665"/>
            <a:chOff x="1143000" y="1929903"/>
            <a:chExt cx="4884911"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45120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非功能性需求</a:t>
              </a:r>
            </a:p>
          </p:txBody>
        </p:sp>
      </p:grpSp>
      <p:graphicFrame>
        <p:nvGraphicFramePr>
          <p:cNvPr id="2" name="表格 1">
            <a:extLst>
              <a:ext uri="{FF2B5EF4-FFF2-40B4-BE49-F238E27FC236}">
                <a16:creationId xmlns:a16="http://schemas.microsoft.com/office/drawing/2014/main" id="{D9FEF9E7-FD43-4E3C-AB58-9A1B77882197}"/>
              </a:ext>
            </a:extLst>
          </p:cNvPr>
          <p:cNvGraphicFramePr>
            <a:graphicFrameLocks noGrp="1"/>
          </p:cNvGraphicFramePr>
          <p:nvPr>
            <p:extLst>
              <p:ext uri="{D42A27DB-BD31-4B8C-83A1-F6EECF244321}">
                <p14:modId xmlns:p14="http://schemas.microsoft.com/office/powerpoint/2010/main" val="1087406946"/>
              </p:ext>
            </p:extLst>
          </p:nvPr>
        </p:nvGraphicFramePr>
        <p:xfrm>
          <a:off x="1382925" y="2560154"/>
          <a:ext cx="9518854" cy="4027076"/>
        </p:xfrm>
        <a:graphic>
          <a:graphicData uri="http://schemas.openxmlformats.org/drawingml/2006/table">
            <a:tbl>
              <a:tblPr>
                <a:tableStyleId>{5C22544A-7EE6-4342-B048-85BDC9FD1C3A}</a:tableStyleId>
              </a:tblPr>
              <a:tblGrid>
                <a:gridCol w="2196322">
                  <a:extLst>
                    <a:ext uri="{9D8B030D-6E8A-4147-A177-3AD203B41FA5}">
                      <a16:colId xmlns:a16="http://schemas.microsoft.com/office/drawing/2014/main" val="1950371673"/>
                    </a:ext>
                  </a:extLst>
                </a:gridCol>
                <a:gridCol w="7322532">
                  <a:extLst>
                    <a:ext uri="{9D8B030D-6E8A-4147-A177-3AD203B41FA5}">
                      <a16:colId xmlns:a16="http://schemas.microsoft.com/office/drawing/2014/main" val="3977779010"/>
                    </a:ext>
                  </a:extLst>
                </a:gridCol>
              </a:tblGrid>
              <a:tr h="378627">
                <a:tc>
                  <a:txBody>
                    <a:bodyPr/>
                    <a:lstStyle/>
                    <a:p>
                      <a:pPr algn="ctr">
                        <a:lnSpc>
                          <a:spcPct val="150000"/>
                        </a:lnSpc>
                        <a:spcAft>
                          <a:spcPts val="0"/>
                        </a:spcAft>
                      </a:pPr>
                      <a:r>
                        <a:rPr lang="zh-CN" sz="1600" kern="100">
                          <a:effectLst/>
                        </a:rPr>
                        <a:t>需求名称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详细要求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8531696"/>
                  </a:ext>
                </a:extLst>
              </a:tr>
              <a:tr h="805415">
                <a:tc>
                  <a:txBody>
                    <a:bodyPr/>
                    <a:lstStyle/>
                    <a:p>
                      <a:pPr algn="ctr">
                        <a:lnSpc>
                          <a:spcPct val="150000"/>
                        </a:lnSpc>
                        <a:spcAft>
                          <a:spcPts val="0"/>
                        </a:spcAft>
                        <a:tabLst>
                          <a:tab pos="2637155" algn="ctr"/>
                          <a:tab pos="5274310" algn="r"/>
                          <a:tab pos="266700" algn="l"/>
                        </a:tabLst>
                      </a:pPr>
                      <a:r>
                        <a:rPr lang="zh-CN" sz="1600" kern="100">
                          <a:effectLst/>
                        </a:rPr>
                        <a:t>清晰度要求</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a:effectLst/>
                        </a:rPr>
                        <a:t>对于</a:t>
                      </a:r>
                      <a:r>
                        <a:rPr lang="en-US" sz="1600" kern="100">
                          <a:effectLst/>
                        </a:rPr>
                        <a:t>APP</a:t>
                      </a:r>
                      <a:r>
                        <a:rPr lang="zh-CN" sz="1600" kern="100">
                          <a:effectLst/>
                        </a:rPr>
                        <a:t>上的所有的文字以及相关的图片，能够让一般用户清晰看到，或者在用户不能直接清晰看到地情况下通过放大等操作让一般用户看到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70973713"/>
                  </a:ext>
                </a:extLst>
              </a:tr>
              <a:tr h="1232204">
                <a:tc>
                  <a:txBody>
                    <a:bodyPr/>
                    <a:lstStyle/>
                    <a:p>
                      <a:pPr algn="ctr">
                        <a:lnSpc>
                          <a:spcPct val="150000"/>
                        </a:lnSpc>
                        <a:spcAft>
                          <a:spcPts val="0"/>
                        </a:spcAft>
                      </a:pPr>
                      <a:r>
                        <a:rPr lang="zh-CN" sz="1600" kern="100">
                          <a:effectLst/>
                        </a:rPr>
                        <a:t>控件易操作性</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kern="100">
                          <a:effectLst/>
                        </a:rPr>
                        <a:t>APP</a:t>
                      </a:r>
                      <a:r>
                        <a:rPr lang="zh-CN" sz="1600" kern="100">
                          <a:effectLst/>
                        </a:rPr>
                        <a:t>上的按钮、复选框、选择框、进度条等控件，其设计应该为合理的大小（不能太小），使得用户在操作</a:t>
                      </a:r>
                      <a:r>
                        <a:rPr lang="en-US" sz="1600" kern="100">
                          <a:effectLst/>
                        </a:rPr>
                        <a:t>APP</a:t>
                      </a:r>
                      <a:r>
                        <a:rPr lang="zh-CN" sz="1600" kern="100">
                          <a:effectLst/>
                        </a:rPr>
                        <a:t>的过程中，碰到按钮等原件后能迅速对按钮的操作做出响应</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8993753"/>
                  </a:ext>
                </a:extLst>
              </a:tr>
              <a:tr h="805415">
                <a:tc>
                  <a:txBody>
                    <a:bodyPr/>
                    <a:lstStyle/>
                    <a:p>
                      <a:pPr algn="ctr">
                        <a:lnSpc>
                          <a:spcPct val="150000"/>
                        </a:lnSpc>
                        <a:spcAft>
                          <a:spcPts val="0"/>
                        </a:spcAft>
                      </a:pPr>
                      <a:r>
                        <a:rPr lang="zh-CN" sz="1600" kern="100">
                          <a:effectLst/>
                        </a:rPr>
                        <a:t>提示人性化</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rPr>
                        <a:t>对于用户给出的不合理的操作，应及时做出相应，并且通过对话框等形式呈现给用户，错误信息以一种合理、友好的方式告诉给用户，不能太过于直接粗暴</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3913683"/>
                  </a:ext>
                </a:extLst>
              </a:tr>
              <a:tr h="805415">
                <a:tc>
                  <a:txBody>
                    <a:bodyPr/>
                    <a:lstStyle/>
                    <a:p>
                      <a:pPr algn="ctr">
                        <a:lnSpc>
                          <a:spcPct val="150000"/>
                        </a:lnSpc>
                        <a:spcAft>
                          <a:spcPts val="0"/>
                        </a:spcAft>
                      </a:pPr>
                      <a:r>
                        <a:rPr lang="zh-CN" sz="1600" kern="100">
                          <a:effectLst/>
                        </a:rPr>
                        <a:t>实时交互要求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rPr>
                        <a:t>对于</a:t>
                      </a:r>
                      <a:r>
                        <a:rPr lang="en-US" sz="1600" kern="100" dirty="0">
                          <a:effectLst/>
                        </a:rPr>
                        <a:t>APP</a:t>
                      </a:r>
                      <a:r>
                        <a:rPr lang="zh-CN" sz="1600" kern="100" dirty="0">
                          <a:effectLst/>
                        </a:rPr>
                        <a:t>的任意界面，当碰到有些地方需要加载显示的时候，响应时间不能超过</a:t>
                      </a:r>
                      <a:r>
                        <a:rPr lang="en-US" sz="1600" kern="100" dirty="0">
                          <a:effectLst/>
                        </a:rPr>
                        <a:t>1</a:t>
                      </a:r>
                      <a:r>
                        <a:rPr lang="zh-CN" sz="1600" kern="100" dirty="0">
                          <a:effectLst/>
                        </a:rPr>
                        <a:t>秒，若超过</a:t>
                      </a:r>
                      <a:r>
                        <a:rPr lang="en-US" sz="1600" kern="100" dirty="0">
                          <a:effectLst/>
                        </a:rPr>
                        <a:t>1</a:t>
                      </a:r>
                      <a:r>
                        <a:rPr lang="zh-CN" sz="1600" kern="100" dirty="0">
                          <a:effectLst/>
                        </a:rPr>
                        <a:t>秒，</a:t>
                      </a:r>
                      <a:r>
                        <a:rPr lang="en-US" sz="1600" kern="100" dirty="0">
                          <a:effectLst/>
                        </a:rPr>
                        <a:t>APP</a:t>
                      </a:r>
                      <a:r>
                        <a:rPr lang="zh-CN" sz="1600" kern="100" dirty="0">
                          <a:effectLst/>
                        </a:rPr>
                        <a:t>必须给用户进行提示，或自动退出，或不加载显示。</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2471711"/>
                  </a:ext>
                </a:extLst>
              </a:tr>
            </a:tbl>
          </a:graphicData>
        </a:graphic>
      </p:graphicFrame>
      <p:grpSp>
        <p:nvGrpSpPr>
          <p:cNvPr id="23" name="组合 22">
            <a:extLst>
              <a:ext uri="{FF2B5EF4-FFF2-40B4-BE49-F238E27FC236}">
                <a16:creationId xmlns:a16="http://schemas.microsoft.com/office/drawing/2014/main" id="{76D8C094-AB41-45BB-8596-A2AEDC24AD04}"/>
              </a:ext>
            </a:extLst>
          </p:cNvPr>
          <p:cNvGrpSpPr/>
          <p:nvPr/>
        </p:nvGrpSpPr>
        <p:grpSpPr>
          <a:xfrm>
            <a:off x="3911804" y="2027099"/>
            <a:ext cx="3789270" cy="461665"/>
            <a:chOff x="3047422" y="2001053"/>
            <a:chExt cx="2872860" cy="461665"/>
          </a:xfrm>
        </p:grpSpPr>
        <p:sp>
          <p:nvSpPr>
            <p:cNvPr id="24" name="椭圆 26">
              <a:extLst>
                <a:ext uri="{FF2B5EF4-FFF2-40B4-BE49-F238E27FC236}">
                  <a16:creationId xmlns:a16="http://schemas.microsoft.com/office/drawing/2014/main" id="{8A0F1F77-5703-4590-839C-F4C092EFD094}"/>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1</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5" name="文本框 29">
              <a:extLst>
                <a:ext uri="{FF2B5EF4-FFF2-40B4-BE49-F238E27FC236}">
                  <a16:creationId xmlns:a16="http://schemas.microsoft.com/office/drawing/2014/main" id="{966F145A-7904-44AD-9CD8-D42DF5AB3452}"/>
                </a:ext>
              </a:extLst>
            </p:cNvPr>
            <p:cNvSpPr>
              <a:spLocks noChangeArrowheads="1"/>
            </p:cNvSpPr>
            <p:nvPr/>
          </p:nvSpPr>
          <p:spPr bwMode="auto">
            <a:xfrm>
              <a:off x="3599020" y="2001053"/>
              <a:ext cx="232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用户界面需求</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2.1 SRS</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文档</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4884911" cy="461665"/>
            <a:chOff x="1143000" y="1929903"/>
            <a:chExt cx="4884911"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45120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非功能性需求</a:t>
              </a:r>
            </a:p>
          </p:txBody>
        </p:sp>
      </p:grpSp>
      <p:graphicFrame>
        <p:nvGraphicFramePr>
          <p:cNvPr id="4" name="表格 3">
            <a:extLst>
              <a:ext uri="{FF2B5EF4-FFF2-40B4-BE49-F238E27FC236}">
                <a16:creationId xmlns:a16="http://schemas.microsoft.com/office/drawing/2014/main" id="{33C989FD-FB22-4C86-B394-9B61BCD5369D}"/>
              </a:ext>
            </a:extLst>
          </p:cNvPr>
          <p:cNvGraphicFramePr>
            <a:graphicFrameLocks noGrp="1"/>
          </p:cNvGraphicFramePr>
          <p:nvPr>
            <p:extLst>
              <p:ext uri="{D42A27DB-BD31-4B8C-83A1-F6EECF244321}">
                <p14:modId xmlns:p14="http://schemas.microsoft.com/office/powerpoint/2010/main" val="571152276"/>
              </p:ext>
            </p:extLst>
          </p:nvPr>
        </p:nvGraphicFramePr>
        <p:xfrm>
          <a:off x="1391601" y="2633855"/>
          <a:ext cx="9536811" cy="3858260"/>
        </p:xfrm>
        <a:graphic>
          <a:graphicData uri="http://schemas.openxmlformats.org/drawingml/2006/table">
            <a:tbl>
              <a:tblPr>
                <a:tableStyleId>{5C22544A-7EE6-4342-B048-85BDC9FD1C3A}</a:tableStyleId>
              </a:tblPr>
              <a:tblGrid>
                <a:gridCol w="2199122">
                  <a:extLst>
                    <a:ext uri="{9D8B030D-6E8A-4147-A177-3AD203B41FA5}">
                      <a16:colId xmlns:a16="http://schemas.microsoft.com/office/drawing/2014/main" val="2722166504"/>
                    </a:ext>
                  </a:extLst>
                </a:gridCol>
                <a:gridCol w="7337689">
                  <a:extLst>
                    <a:ext uri="{9D8B030D-6E8A-4147-A177-3AD203B41FA5}">
                      <a16:colId xmlns:a16="http://schemas.microsoft.com/office/drawing/2014/main" val="112877223"/>
                    </a:ext>
                  </a:extLst>
                </a:gridCol>
              </a:tblGrid>
              <a:tr h="0">
                <a:tc>
                  <a:txBody>
                    <a:bodyPr/>
                    <a:lstStyle/>
                    <a:p>
                      <a:pPr algn="ctr">
                        <a:lnSpc>
                          <a:spcPct val="150000"/>
                        </a:lnSpc>
                        <a:spcAft>
                          <a:spcPts val="0"/>
                        </a:spcAft>
                      </a:pPr>
                      <a:r>
                        <a:rPr lang="zh-CN" sz="1600" kern="100" dirty="0">
                          <a:effectLst/>
                        </a:rPr>
                        <a:t>需求名称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详细要求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7582521"/>
                  </a:ext>
                </a:extLst>
              </a:tr>
              <a:tr h="0">
                <a:tc>
                  <a:txBody>
                    <a:bodyPr/>
                    <a:lstStyle/>
                    <a:p>
                      <a:pPr algn="ctr">
                        <a:lnSpc>
                          <a:spcPct val="150000"/>
                        </a:lnSpc>
                        <a:spcAft>
                          <a:spcPts val="0"/>
                        </a:spcAft>
                        <a:tabLst>
                          <a:tab pos="2637155" algn="ctr"/>
                          <a:tab pos="5274310" algn="r"/>
                          <a:tab pos="266700" algn="l"/>
                        </a:tabLst>
                      </a:pPr>
                      <a:r>
                        <a:rPr lang="zh-CN" sz="1600" kern="100">
                          <a:effectLst/>
                        </a:rPr>
                        <a:t>开发者硬件环境要求</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rPr>
                        <a:t>开发者硬件环境（</a:t>
                      </a:r>
                      <a:r>
                        <a:rPr lang="en-US" sz="1600" kern="100" dirty="0">
                          <a:effectLst/>
                        </a:rPr>
                        <a:t>PC</a:t>
                      </a:r>
                      <a:r>
                        <a:rPr lang="zh-CN" sz="1600" kern="100" dirty="0">
                          <a:effectLst/>
                        </a:rPr>
                        <a:t>机、笔记本等）达到</a:t>
                      </a:r>
                      <a:r>
                        <a:rPr lang="en-US" sz="1600" kern="100" dirty="0">
                          <a:effectLst/>
                        </a:rPr>
                        <a:t>win7</a:t>
                      </a:r>
                      <a:r>
                        <a:rPr lang="zh-CN" sz="1600" kern="100" dirty="0">
                          <a:effectLst/>
                        </a:rPr>
                        <a:t>及以上操作系统的最低配置要求：</a:t>
                      </a:r>
                      <a:endParaRPr lang="zh-CN" sz="2000" kern="100" dirty="0">
                        <a:effectLst/>
                      </a:endParaRPr>
                    </a:p>
                    <a:p>
                      <a:pPr algn="just">
                        <a:lnSpc>
                          <a:spcPct val="150000"/>
                        </a:lnSpc>
                        <a:spcAft>
                          <a:spcPts val="0"/>
                        </a:spcAft>
                      </a:pPr>
                      <a:r>
                        <a:rPr lang="zh-CN" sz="1600" kern="100" dirty="0">
                          <a:effectLst/>
                        </a:rPr>
                        <a:t>处理器：</a:t>
                      </a:r>
                      <a:r>
                        <a:rPr lang="en-US" sz="1600" kern="100" dirty="0">
                          <a:effectLst/>
                        </a:rPr>
                        <a:t>1 GHz 32</a:t>
                      </a:r>
                      <a:r>
                        <a:rPr lang="zh-CN" sz="1600" kern="100" dirty="0">
                          <a:effectLst/>
                        </a:rPr>
                        <a:t>位或者</a:t>
                      </a:r>
                      <a:r>
                        <a:rPr lang="en-US" sz="1600" kern="100" dirty="0">
                          <a:effectLst/>
                        </a:rPr>
                        <a:t>64</a:t>
                      </a:r>
                      <a:r>
                        <a:rPr lang="zh-CN" sz="1600" kern="100" dirty="0">
                          <a:effectLst/>
                        </a:rPr>
                        <a:t>位处理器</a:t>
                      </a:r>
                      <a:endParaRPr lang="zh-CN" sz="2000" kern="100" dirty="0">
                        <a:effectLst/>
                      </a:endParaRPr>
                    </a:p>
                    <a:p>
                      <a:pPr algn="just">
                        <a:lnSpc>
                          <a:spcPct val="150000"/>
                        </a:lnSpc>
                        <a:spcAft>
                          <a:spcPts val="0"/>
                        </a:spcAft>
                      </a:pPr>
                      <a:r>
                        <a:rPr lang="zh-CN" sz="1600" kern="100" dirty="0">
                          <a:effectLst/>
                        </a:rPr>
                        <a:t>内存：</a:t>
                      </a:r>
                      <a:r>
                        <a:rPr lang="en-US" sz="1600" kern="100" dirty="0">
                          <a:effectLst/>
                        </a:rPr>
                        <a:t>1 GB </a:t>
                      </a:r>
                      <a:r>
                        <a:rPr lang="zh-CN" sz="1600" kern="100" dirty="0">
                          <a:effectLst/>
                        </a:rPr>
                        <a:t>及以上 显卡：支持</a:t>
                      </a:r>
                      <a:r>
                        <a:rPr lang="en-US" sz="1600" kern="100" dirty="0">
                          <a:effectLst/>
                        </a:rPr>
                        <a:t>DirectX 9 128M </a:t>
                      </a:r>
                      <a:r>
                        <a:rPr lang="zh-CN" sz="1600" kern="100" dirty="0">
                          <a:effectLst/>
                        </a:rPr>
                        <a:t>及以上（开启</a:t>
                      </a:r>
                      <a:r>
                        <a:rPr lang="en-US" sz="1600" kern="100" dirty="0">
                          <a:effectLst/>
                        </a:rPr>
                        <a:t>AERO</a:t>
                      </a:r>
                      <a:r>
                        <a:rPr lang="zh-CN" sz="1600" kern="100" dirty="0">
                          <a:effectLst/>
                        </a:rPr>
                        <a:t>效果）</a:t>
                      </a:r>
                      <a:endParaRPr lang="zh-CN" sz="2000" kern="100" dirty="0">
                        <a:effectLst/>
                      </a:endParaRPr>
                    </a:p>
                    <a:p>
                      <a:pPr algn="just">
                        <a:lnSpc>
                          <a:spcPct val="150000"/>
                        </a:lnSpc>
                        <a:spcAft>
                          <a:spcPts val="0"/>
                        </a:spcAft>
                      </a:pPr>
                      <a:r>
                        <a:rPr lang="zh-CN" sz="1600" kern="100" dirty="0">
                          <a:effectLst/>
                        </a:rPr>
                        <a:t>硬盘空间：</a:t>
                      </a:r>
                      <a:r>
                        <a:rPr lang="en-US" sz="1600" kern="100" dirty="0">
                          <a:effectLst/>
                        </a:rPr>
                        <a:t>16G</a:t>
                      </a:r>
                      <a:r>
                        <a:rPr lang="zh-CN" sz="1600" kern="100" dirty="0">
                          <a:effectLst/>
                        </a:rPr>
                        <a:t>以上（主分区，</a:t>
                      </a:r>
                      <a:r>
                        <a:rPr lang="en-US" sz="1600" kern="100" dirty="0">
                          <a:effectLst/>
                        </a:rPr>
                        <a:t>NTFS</a:t>
                      </a:r>
                      <a:r>
                        <a:rPr lang="zh-CN" sz="1600" kern="100" dirty="0">
                          <a:effectLst/>
                        </a:rPr>
                        <a:t>格式）</a:t>
                      </a:r>
                      <a:endParaRPr lang="zh-CN" sz="2000" kern="100" dirty="0">
                        <a:effectLst/>
                      </a:endParaRPr>
                    </a:p>
                    <a:p>
                      <a:pPr algn="just">
                        <a:lnSpc>
                          <a:spcPct val="150000"/>
                        </a:lnSpc>
                        <a:spcAft>
                          <a:spcPts val="0"/>
                        </a:spcAft>
                      </a:pPr>
                      <a:r>
                        <a:rPr lang="zh-CN" sz="1600" kern="100" dirty="0">
                          <a:effectLst/>
                        </a:rPr>
                        <a:t>显示器：要求分辨率在</a:t>
                      </a:r>
                      <a:r>
                        <a:rPr lang="en-US" sz="1600" kern="100" dirty="0">
                          <a:effectLst/>
                        </a:rPr>
                        <a:t>1024X768</a:t>
                      </a:r>
                      <a:r>
                        <a:rPr lang="zh-CN" sz="1600" kern="100" dirty="0">
                          <a:effectLst/>
                        </a:rPr>
                        <a:t>像素及以上（低于该分辨率则无法正常显示部分功能），或可支持触摸技术的显示设备。</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2721954"/>
                  </a:ext>
                </a:extLst>
              </a:tr>
              <a:tr h="0">
                <a:tc>
                  <a:txBody>
                    <a:bodyPr/>
                    <a:lstStyle/>
                    <a:p>
                      <a:pPr algn="ctr">
                        <a:lnSpc>
                          <a:spcPct val="150000"/>
                        </a:lnSpc>
                        <a:spcAft>
                          <a:spcPts val="0"/>
                        </a:spcAft>
                      </a:pPr>
                      <a:r>
                        <a:rPr lang="zh-CN" sz="1600" kern="100">
                          <a:effectLst/>
                        </a:rPr>
                        <a:t>服务器运行要求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rPr>
                        <a:t>服务器能够支持</a:t>
                      </a:r>
                      <a:r>
                        <a:rPr lang="en-US" sz="1600" kern="100" dirty="0">
                          <a:effectLst/>
                        </a:rPr>
                        <a:t>22</a:t>
                      </a:r>
                      <a:r>
                        <a:rPr lang="zh-CN" sz="1600" kern="100" dirty="0">
                          <a:effectLst/>
                        </a:rPr>
                        <a:t>小时一直处理运行，并且在北京时间</a:t>
                      </a:r>
                      <a:r>
                        <a:rPr lang="en-US" sz="1600" kern="100" dirty="0">
                          <a:effectLst/>
                        </a:rPr>
                        <a:t>(UCT/GMT+08:00)</a:t>
                      </a:r>
                      <a:r>
                        <a:rPr lang="zh-CN" sz="1600" kern="100" dirty="0">
                          <a:effectLst/>
                        </a:rPr>
                        <a:t>凌晨</a:t>
                      </a:r>
                      <a:r>
                        <a:rPr lang="en-US" sz="1600" kern="100" dirty="0">
                          <a:effectLst/>
                        </a:rPr>
                        <a:t>03:00-05:00</a:t>
                      </a:r>
                      <a:r>
                        <a:rPr lang="zh-CN" sz="1600" kern="100" dirty="0">
                          <a:effectLst/>
                        </a:rPr>
                        <a:t>之间进行后台管理与维护。</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19465128"/>
                  </a:ext>
                </a:extLst>
              </a:tr>
              <a:tr h="0">
                <a:tc>
                  <a:txBody>
                    <a:bodyPr/>
                    <a:lstStyle/>
                    <a:p>
                      <a:pPr algn="ctr">
                        <a:lnSpc>
                          <a:spcPct val="150000"/>
                        </a:lnSpc>
                        <a:spcAft>
                          <a:spcPts val="0"/>
                        </a:spcAft>
                      </a:pPr>
                      <a:r>
                        <a:rPr lang="zh-CN" sz="1600" kern="100">
                          <a:effectLst/>
                        </a:rPr>
                        <a:t>软件客户端运行环境要求</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600" kern="100" dirty="0">
                          <a:effectLst/>
                        </a:rPr>
                        <a:t>客户端运行环境基于</a:t>
                      </a:r>
                      <a:r>
                        <a:rPr lang="en-US" sz="1600" kern="100" dirty="0">
                          <a:effectLst/>
                        </a:rPr>
                        <a:t>Android 2.2</a:t>
                      </a:r>
                      <a:r>
                        <a:rPr lang="zh-CN" sz="1600" kern="100" dirty="0">
                          <a:effectLst/>
                        </a:rPr>
                        <a:t>以上或者</a:t>
                      </a:r>
                      <a:r>
                        <a:rPr lang="en-US" sz="1600" kern="100" dirty="0">
                          <a:effectLst/>
                        </a:rPr>
                        <a:t>IOS 4.3</a:t>
                      </a:r>
                      <a:r>
                        <a:rPr lang="zh-CN" sz="1600" kern="100" dirty="0">
                          <a:effectLst/>
                        </a:rPr>
                        <a:t>以上的操作系统</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4769487"/>
                  </a:ext>
                </a:extLst>
              </a:tr>
            </a:tbl>
          </a:graphicData>
        </a:graphic>
      </p:graphicFrame>
      <p:grpSp>
        <p:nvGrpSpPr>
          <p:cNvPr id="21" name="组合 20">
            <a:extLst>
              <a:ext uri="{FF2B5EF4-FFF2-40B4-BE49-F238E27FC236}">
                <a16:creationId xmlns:a16="http://schemas.microsoft.com/office/drawing/2014/main" id="{0F79F9D3-B991-4C24-A04B-C05E6CAEB996}"/>
              </a:ext>
            </a:extLst>
          </p:cNvPr>
          <p:cNvGrpSpPr/>
          <p:nvPr/>
        </p:nvGrpSpPr>
        <p:grpSpPr>
          <a:xfrm>
            <a:off x="4095450" y="2027099"/>
            <a:ext cx="4986405" cy="461665"/>
            <a:chOff x="3047422" y="2001053"/>
            <a:chExt cx="3780476" cy="461665"/>
          </a:xfrm>
        </p:grpSpPr>
        <p:sp>
          <p:nvSpPr>
            <p:cNvPr id="22" name="椭圆 26">
              <a:extLst>
                <a:ext uri="{FF2B5EF4-FFF2-40B4-BE49-F238E27FC236}">
                  <a16:creationId xmlns:a16="http://schemas.microsoft.com/office/drawing/2014/main" id="{932E2D6F-600D-4738-B7CA-CAFA05BB2646}"/>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2</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3" name="文本框 29">
              <a:extLst>
                <a:ext uri="{FF2B5EF4-FFF2-40B4-BE49-F238E27FC236}">
                  <a16:creationId xmlns:a16="http://schemas.microsoft.com/office/drawing/2014/main" id="{1BF2E270-141D-4B29-BBEE-D75719D943FB}"/>
                </a:ext>
              </a:extLst>
            </p:cNvPr>
            <p:cNvSpPr>
              <a:spLocks noChangeArrowheads="1"/>
            </p:cNvSpPr>
            <p:nvPr/>
          </p:nvSpPr>
          <p:spPr bwMode="auto">
            <a:xfrm>
              <a:off x="3599020" y="2001053"/>
              <a:ext cx="3228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系统实现环境及运行环境</a:t>
              </a:r>
            </a:p>
          </p:txBody>
        </p:sp>
      </p:grpSp>
    </p:spTree>
    <p:extLst>
      <p:ext uri="{BB962C8B-B14F-4D97-AF65-F5344CB8AC3E}">
        <p14:creationId xmlns:p14="http://schemas.microsoft.com/office/powerpoint/2010/main" val="5792036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2.1 SRS</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文档</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4884911" cy="461665"/>
            <a:chOff x="1143000" y="1929903"/>
            <a:chExt cx="4884911"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45120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用户优先级排序</a:t>
              </a:r>
            </a:p>
          </p:txBody>
        </p:sp>
      </p:grpSp>
      <p:pic>
        <p:nvPicPr>
          <p:cNvPr id="2" name="图片 1">
            <a:extLst>
              <a:ext uri="{FF2B5EF4-FFF2-40B4-BE49-F238E27FC236}">
                <a16:creationId xmlns:a16="http://schemas.microsoft.com/office/drawing/2014/main" id="{817978B7-9A75-4759-BBD9-BE9C93A33705}"/>
              </a:ext>
            </a:extLst>
          </p:cNvPr>
          <p:cNvPicPr>
            <a:picLocks noChangeAspect="1"/>
          </p:cNvPicPr>
          <p:nvPr/>
        </p:nvPicPr>
        <p:blipFill>
          <a:blip r:embed="rId2"/>
          <a:stretch>
            <a:fillRect/>
          </a:stretch>
        </p:blipFill>
        <p:spPr>
          <a:xfrm>
            <a:off x="4474345" y="1317922"/>
            <a:ext cx="6877169" cy="5357899"/>
          </a:xfrm>
          <a:prstGeom prst="rect">
            <a:avLst/>
          </a:prstGeom>
        </p:spPr>
      </p:pic>
    </p:spTree>
    <p:extLst>
      <p:ext uri="{BB962C8B-B14F-4D97-AF65-F5344CB8AC3E}">
        <p14:creationId xmlns:p14="http://schemas.microsoft.com/office/powerpoint/2010/main" val="37203547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2.1 SRS</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文档</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3918012" y="1201023"/>
            <a:ext cx="6882386" cy="461665"/>
            <a:chOff x="1143000" y="1929903"/>
            <a:chExt cx="6882386"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6509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用户端，推荐功能、添加标签（渔具店）功能</a:t>
              </a:r>
            </a:p>
          </p:txBody>
        </p:sp>
      </p:grpSp>
      <p:pic>
        <p:nvPicPr>
          <p:cNvPr id="8" name="图片 7">
            <a:extLst>
              <a:ext uri="{FF2B5EF4-FFF2-40B4-BE49-F238E27FC236}">
                <a16:creationId xmlns:a16="http://schemas.microsoft.com/office/drawing/2014/main" id="{98DFCE38-4D8A-4133-AA9A-3DC1AC874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162" y="-129751"/>
            <a:ext cx="3473729" cy="7117501"/>
          </a:xfrm>
          <a:prstGeom prst="rect">
            <a:avLst/>
          </a:prstGeom>
        </p:spPr>
      </p:pic>
      <p:pic>
        <p:nvPicPr>
          <p:cNvPr id="10" name="图片 9">
            <a:extLst>
              <a:ext uri="{FF2B5EF4-FFF2-40B4-BE49-F238E27FC236}">
                <a16:creationId xmlns:a16="http://schemas.microsoft.com/office/drawing/2014/main" id="{96B1CC31-6F70-4D06-AE8E-751649394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302" y="-129751"/>
            <a:ext cx="3475413" cy="7120952"/>
          </a:xfrm>
          <a:prstGeom prst="rect">
            <a:avLst/>
          </a:prstGeom>
        </p:spPr>
      </p:pic>
    </p:spTree>
    <p:extLst>
      <p:ext uri="{BB962C8B-B14F-4D97-AF65-F5344CB8AC3E}">
        <p14:creationId xmlns:p14="http://schemas.microsoft.com/office/powerpoint/2010/main" val="11005095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4">
            <a:extLst>
              <a:ext uri="{FF2B5EF4-FFF2-40B4-BE49-F238E27FC236}">
                <a16:creationId xmlns:a16="http://schemas.microsoft.com/office/drawing/2014/main" id="{C4AD3758-AD92-4214-87F5-93BB18EDD64A}"/>
              </a:ext>
            </a:extLst>
          </p:cNvPr>
          <p:cNvSpPr>
            <a:spLocks noChangeArrowheads="1"/>
          </p:cNvSpPr>
          <p:nvPr/>
        </p:nvSpPr>
        <p:spPr bwMode="auto">
          <a:xfrm>
            <a:off x="228627" y="1367604"/>
            <a:ext cx="4556437"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用例图：</a:t>
            </a:r>
            <a:endParaRPr lang="zh-CN" altLang="en-US" dirty="0">
              <a:solidFill>
                <a:srgbClr val="595959"/>
              </a:solidFill>
              <a:latin typeface="微软雅黑" panose="020B0503020204020204" pitchFamily="34" charset="-122"/>
              <a:ea typeface="微软雅黑" panose="020B0503020204020204" pitchFamily="34" charset="-122"/>
            </a:endParaRPr>
          </a:p>
        </p:txBody>
      </p:sp>
      <p:graphicFrame>
        <p:nvGraphicFramePr>
          <p:cNvPr id="12" name="对象 11">
            <a:extLst>
              <a:ext uri="{FF2B5EF4-FFF2-40B4-BE49-F238E27FC236}">
                <a16:creationId xmlns:a16="http://schemas.microsoft.com/office/drawing/2014/main" id="{4F410E1B-F407-4D77-8B7D-0E6F2C3D50B6}"/>
              </a:ext>
            </a:extLst>
          </p:cNvPr>
          <p:cNvGraphicFramePr>
            <a:graphicFrameLocks noChangeAspect="1"/>
          </p:cNvGraphicFramePr>
          <p:nvPr>
            <p:extLst>
              <p:ext uri="{D42A27DB-BD31-4B8C-83A1-F6EECF244321}">
                <p14:modId xmlns:p14="http://schemas.microsoft.com/office/powerpoint/2010/main" val="542000651"/>
              </p:ext>
            </p:extLst>
          </p:nvPr>
        </p:nvGraphicFramePr>
        <p:xfrm>
          <a:off x="361792" y="990665"/>
          <a:ext cx="10948359" cy="5701275"/>
        </p:xfrm>
        <a:graphic>
          <a:graphicData uri="http://schemas.openxmlformats.org/presentationml/2006/ole">
            <mc:AlternateContent xmlns:mc="http://schemas.openxmlformats.org/markup-compatibility/2006">
              <mc:Choice xmlns:v="urn:schemas-microsoft-com:vml" Requires="v">
                <p:oleObj spid="_x0000_s3101" name="Visio" r:id="rId3" imgW="11163335" imgH="9113536" progId="Visio.Drawing.15">
                  <p:embed/>
                </p:oleObj>
              </mc:Choice>
              <mc:Fallback>
                <p:oleObj name="Visio" r:id="rId3" imgW="11163335" imgH="9113536" progId="Visio.Drawing.15">
                  <p:embed/>
                  <p:pic>
                    <p:nvPicPr>
                      <p:cNvPr id="6" name="对象 5">
                        <a:extLst>
                          <a:ext uri="{FF2B5EF4-FFF2-40B4-BE49-F238E27FC236}">
                            <a16:creationId xmlns:a16="http://schemas.microsoft.com/office/drawing/2014/main" id="{5F36C2CA-3510-49DF-AC49-6CCE0E173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2" y="990665"/>
                        <a:ext cx="10948359" cy="5701275"/>
                      </a:xfrm>
                      <a:prstGeom prst="rect">
                        <a:avLst/>
                      </a:prstGeom>
                      <a:noFill/>
                    </p:spPr>
                  </p:pic>
                </p:oleObj>
              </mc:Fallback>
            </mc:AlternateContent>
          </a:graphicData>
        </a:graphic>
      </p:graphicFrame>
    </p:spTree>
    <p:extLst>
      <p:ext uri="{BB962C8B-B14F-4D97-AF65-F5344CB8AC3E}">
        <p14:creationId xmlns:p14="http://schemas.microsoft.com/office/powerpoint/2010/main" val="41837240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4">
            <a:extLst>
              <a:ext uri="{FF2B5EF4-FFF2-40B4-BE49-F238E27FC236}">
                <a16:creationId xmlns:a16="http://schemas.microsoft.com/office/drawing/2014/main" id="{E631FF53-0CA4-4993-AE75-72A126F869EB}"/>
              </a:ext>
            </a:extLst>
          </p:cNvPr>
          <p:cNvSpPr>
            <a:spLocks noChangeArrowheads="1"/>
          </p:cNvSpPr>
          <p:nvPr/>
        </p:nvSpPr>
        <p:spPr bwMode="auto">
          <a:xfrm>
            <a:off x="672511" y="1447503"/>
            <a:ext cx="2327529"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dirty="0">
                <a:solidFill>
                  <a:srgbClr val="1D8DE5"/>
                </a:solidFill>
                <a:latin typeface="微软雅黑" panose="020B0503020204020204" pitchFamily="34" charset="-122"/>
                <a:ea typeface="微软雅黑" panose="020B0503020204020204" pitchFamily="34" charset="-122"/>
              </a:rPr>
              <a:t>用例场景说明</a:t>
            </a:r>
          </a:p>
        </p:txBody>
      </p:sp>
      <p:pic>
        <p:nvPicPr>
          <p:cNvPr id="3" name="图片 2">
            <a:extLst>
              <a:ext uri="{FF2B5EF4-FFF2-40B4-BE49-F238E27FC236}">
                <a16:creationId xmlns:a16="http://schemas.microsoft.com/office/drawing/2014/main" id="{5D667BC0-C6AA-4793-9AD6-9F46E4FD945F}"/>
              </a:ext>
            </a:extLst>
          </p:cNvPr>
          <p:cNvPicPr>
            <a:picLocks noChangeAspect="1"/>
          </p:cNvPicPr>
          <p:nvPr/>
        </p:nvPicPr>
        <p:blipFill>
          <a:blip r:embed="rId2"/>
          <a:stretch>
            <a:fillRect/>
          </a:stretch>
        </p:blipFill>
        <p:spPr>
          <a:xfrm>
            <a:off x="2877027" y="1447503"/>
            <a:ext cx="8642462" cy="5268758"/>
          </a:xfrm>
          <a:prstGeom prst="rect">
            <a:avLst/>
          </a:prstGeom>
        </p:spPr>
      </p:pic>
    </p:spTree>
    <p:extLst>
      <p:ext uri="{BB962C8B-B14F-4D97-AF65-F5344CB8AC3E}">
        <p14:creationId xmlns:p14="http://schemas.microsoft.com/office/powerpoint/2010/main" val="27836545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4">
            <a:extLst>
              <a:ext uri="{FF2B5EF4-FFF2-40B4-BE49-F238E27FC236}">
                <a16:creationId xmlns:a16="http://schemas.microsoft.com/office/drawing/2014/main" id="{E631FF53-0CA4-4993-AE75-72A126F869EB}"/>
              </a:ext>
            </a:extLst>
          </p:cNvPr>
          <p:cNvSpPr>
            <a:spLocks noChangeArrowheads="1"/>
          </p:cNvSpPr>
          <p:nvPr/>
        </p:nvSpPr>
        <p:spPr bwMode="auto">
          <a:xfrm>
            <a:off x="672511" y="1447503"/>
            <a:ext cx="2327529"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dirty="0">
                <a:solidFill>
                  <a:srgbClr val="1D8DE5"/>
                </a:solidFill>
                <a:latin typeface="微软雅黑" panose="020B0503020204020204" pitchFamily="34" charset="-122"/>
                <a:ea typeface="微软雅黑" panose="020B0503020204020204" pitchFamily="34" charset="-122"/>
              </a:rPr>
              <a:t>用例场景说明</a:t>
            </a:r>
          </a:p>
        </p:txBody>
      </p:sp>
      <p:pic>
        <p:nvPicPr>
          <p:cNvPr id="2" name="图片 1">
            <a:extLst>
              <a:ext uri="{FF2B5EF4-FFF2-40B4-BE49-F238E27FC236}">
                <a16:creationId xmlns:a16="http://schemas.microsoft.com/office/drawing/2014/main" id="{66F73D6F-534A-4560-892D-A8356C12CCCC}"/>
              </a:ext>
            </a:extLst>
          </p:cNvPr>
          <p:cNvPicPr>
            <a:picLocks noChangeAspect="1"/>
          </p:cNvPicPr>
          <p:nvPr/>
        </p:nvPicPr>
        <p:blipFill>
          <a:blip r:embed="rId2"/>
          <a:stretch>
            <a:fillRect/>
          </a:stretch>
        </p:blipFill>
        <p:spPr>
          <a:xfrm>
            <a:off x="3453414" y="1130182"/>
            <a:ext cx="7627720" cy="5313480"/>
          </a:xfrm>
          <a:prstGeom prst="rect">
            <a:avLst/>
          </a:prstGeom>
        </p:spPr>
      </p:pic>
    </p:spTree>
    <p:extLst>
      <p:ext uri="{BB962C8B-B14F-4D97-AF65-F5344CB8AC3E}">
        <p14:creationId xmlns:p14="http://schemas.microsoft.com/office/powerpoint/2010/main" val="31631671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4">
            <a:extLst>
              <a:ext uri="{FF2B5EF4-FFF2-40B4-BE49-F238E27FC236}">
                <a16:creationId xmlns:a16="http://schemas.microsoft.com/office/drawing/2014/main" id="{E631FF53-0CA4-4993-AE75-72A126F869EB}"/>
              </a:ext>
            </a:extLst>
          </p:cNvPr>
          <p:cNvSpPr>
            <a:spLocks noChangeArrowheads="1"/>
          </p:cNvSpPr>
          <p:nvPr/>
        </p:nvSpPr>
        <p:spPr bwMode="auto">
          <a:xfrm>
            <a:off x="672511" y="1447503"/>
            <a:ext cx="2327529"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dirty="0">
                <a:solidFill>
                  <a:srgbClr val="1D8DE5"/>
                </a:solidFill>
                <a:latin typeface="微软雅黑" panose="020B0503020204020204" pitchFamily="34" charset="-122"/>
                <a:ea typeface="微软雅黑" panose="020B0503020204020204" pitchFamily="34" charset="-122"/>
              </a:rPr>
              <a:t>用例场景说明</a:t>
            </a:r>
          </a:p>
        </p:txBody>
      </p:sp>
      <p:pic>
        <p:nvPicPr>
          <p:cNvPr id="2" name="图片 1">
            <a:extLst>
              <a:ext uri="{FF2B5EF4-FFF2-40B4-BE49-F238E27FC236}">
                <a16:creationId xmlns:a16="http://schemas.microsoft.com/office/drawing/2014/main" id="{F03E7E7D-FD4F-4E67-90CB-D322EB19034D}"/>
              </a:ext>
            </a:extLst>
          </p:cNvPr>
          <p:cNvPicPr>
            <a:picLocks noChangeAspect="1"/>
          </p:cNvPicPr>
          <p:nvPr/>
        </p:nvPicPr>
        <p:blipFill>
          <a:blip r:embed="rId2"/>
          <a:stretch>
            <a:fillRect/>
          </a:stretch>
        </p:blipFill>
        <p:spPr>
          <a:xfrm>
            <a:off x="3000040" y="1225050"/>
            <a:ext cx="8235333" cy="5496113"/>
          </a:xfrm>
          <a:prstGeom prst="rect">
            <a:avLst/>
          </a:prstGeom>
        </p:spPr>
      </p:pic>
    </p:spTree>
    <p:extLst>
      <p:ext uri="{BB962C8B-B14F-4D97-AF65-F5344CB8AC3E}">
        <p14:creationId xmlns:p14="http://schemas.microsoft.com/office/powerpoint/2010/main" val="28005948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4">
            <a:extLst>
              <a:ext uri="{FF2B5EF4-FFF2-40B4-BE49-F238E27FC236}">
                <a16:creationId xmlns:a16="http://schemas.microsoft.com/office/drawing/2014/main" id="{E631FF53-0CA4-4993-AE75-72A126F869EB}"/>
              </a:ext>
            </a:extLst>
          </p:cNvPr>
          <p:cNvSpPr>
            <a:spLocks noChangeArrowheads="1"/>
          </p:cNvSpPr>
          <p:nvPr/>
        </p:nvSpPr>
        <p:spPr bwMode="auto">
          <a:xfrm>
            <a:off x="672511" y="1447503"/>
            <a:ext cx="2327529"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dirty="0">
                <a:solidFill>
                  <a:srgbClr val="1D8DE5"/>
                </a:solidFill>
                <a:latin typeface="微软雅黑" panose="020B0503020204020204" pitchFamily="34" charset="-122"/>
                <a:ea typeface="微软雅黑" panose="020B0503020204020204" pitchFamily="34" charset="-122"/>
              </a:rPr>
              <a:t>顺序图</a:t>
            </a:r>
          </a:p>
        </p:txBody>
      </p:sp>
      <p:graphicFrame>
        <p:nvGraphicFramePr>
          <p:cNvPr id="3" name="对象 2">
            <a:extLst>
              <a:ext uri="{FF2B5EF4-FFF2-40B4-BE49-F238E27FC236}">
                <a16:creationId xmlns:a16="http://schemas.microsoft.com/office/drawing/2014/main" id="{2153446B-B872-4E28-BC5C-DF5F8DF439CB}"/>
              </a:ext>
            </a:extLst>
          </p:cNvPr>
          <p:cNvGraphicFramePr>
            <a:graphicFrameLocks noChangeAspect="1"/>
          </p:cNvGraphicFramePr>
          <p:nvPr>
            <p:extLst>
              <p:ext uri="{D42A27DB-BD31-4B8C-83A1-F6EECF244321}">
                <p14:modId xmlns:p14="http://schemas.microsoft.com/office/powerpoint/2010/main" val="3026702350"/>
              </p:ext>
            </p:extLst>
          </p:nvPr>
        </p:nvGraphicFramePr>
        <p:xfrm>
          <a:off x="3178206" y="1065320"/>
          <a:ext cx="7838748" cy="5521911"/>
        </p:xfrm>
        <a:graphic>
          <a:graphicData uri="http://schemas.openxmlformats.org/presentationml/2006/ole">
            <mc:AlternateContent xmlns:mc="http://schemas.openxmlformats.org/markup-compatibility/2006">
              <mc:Choice xmlns:v="urn:schemas-microsoft-com:vml" Requires="v">
                <p:oleObj spid="_x0000_s6173" name="Visio" r:id="rId3" imgW="5013889" imgH="7018186" progId="Visio.Drawing.15">
                  <p:embed/>
                </p:oleObj>
              </mc:Choice>
              <mc:Fallback>
                <p:oleObj name="Visio" r:id="rId3" imgW="5013889" imgH="7018186"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206" y="1065320"/>
                        <a:ext cx="7838748" cy="5521911"/>
                      </a:xfrm>
                      <a:prstGeom prst="rect">
                        <a:avLst/>
                      </a:prstGeom>
                      <a:noFill/>
                    </p:spPr>
                  </p:pic>
                </p:oleObj>
              </mc:Fallback>
            </mc:AlternateContent>
          </a:graphicData>
        </a:graphic>
      </p:graphicFrame>
    </p:spTree>
    <p:extLst>
      <p:ext uri="{BB962C8B-B14F-4D97-AF65-F5344CB8AC3E}">
        <p14:creationId xmlns:p14="http://schemas.microsoft.com/office/powerpoint/2010/main" val="8837231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矩形 1">
            <a:extLst>
              <a:ext uri="{FF2B5EF4-FFF2-40B4-BE49-F238E27FC236}">
                <a16:creationId xmlns:a16="http://schemas.microsoft.com/office/drawing/2014/main" id="{2E8DC75F-4E04-4DC0-8816-0AEB9D5810A0}"/>
              </a:ext>
            </a:extLst>
          </p:cNvPr>
          <p:cNvSpPr>
            <a:spLocks noChangeArrowheads="1"/>
          </p:cNvSpPr>
          <p:nvPr/>
        </p:nvSpPr>
        <p:spPr bwMode="auto">
          <a:xfrm>
            <a:off x="1438275" y="0"/>
            <a:ext cx="161925" cy="1209675"/>
          </a:xfrm>
          <a:prstGeom prst="rect">
            <a:avLst/>
          </a:prstGeom>
          <a:solidFill>
            <a:srgbClr val="D8D8D8"/>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099" name="矩形 2">
            <a:extLst>
              <a:ext uri="{FF2B5EF4-FFF2-40B4-BE49-F238E27FC236}">
                <a16:creationId xmlns:a16="http://schemas.microsoft.com/office/drawing/2014/main" id="{186C4B8B-D8C2-4E72-B4D5-BA668AE7791D}"/>
              </a:ext>
            </a:extLst>
          </p:cNvPr>
          <p:cNvSpPr>
            <a:spLocks noChangeArrowheads="1"/>
          </p:cNvSpPr>
          <p:nvPr/>
        </p:nvSpPr>
        <p:spPr bwMode="auto">
          <a:xfrm>
            <a:off x="1641475" y="604838"/>
            <a:ext cx="160338" cy="604837"/>
          </a:xfrm>
          <a:prstGeom prst="rect">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0" name="矩形 3">
            <a:extLst>
              <a:ext uri="{FF2B5EF4-FFF2-40B4-BE49-F238E27FC236}">
                <a16:creationId xmlns:a16="http://schemas.microsoft.com/office/drawing/2014/main" id="{67886713-9713-4BD2-8539-0A8191765CE3}"/>
              </a:ext>
            </a:extLst>
          </p:cNvPr>
          <p:cNvSpPr>
            <a:spLocks noChangeArrowheads="1"/>
          </p:cNvSpPr>
          <p:nvPr/>
        </p:nvSpPr>
        <p:spPr bwMode="auto">
          <a:xfrm>
            <a:off x="1949803" y="202988"/>
            <a:ext cx="5232231" cy="110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2000"/>
              </a:lnSpc>
              <a:buFont typeface="Arial" panose="020B0604020202020204" pitchFamily="34" charset="0"/>
              <a:buNone/>
            </a:pPr>
            <a:r>
              <a:rPr lang="zh-CN" altLang="en-US"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编写</a:t>
            </a:r>
            <a:r>
              <a:rPr lang="en-US" altLang="zh-CN"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文档前的准备</a:t>
            </a:r>
          </a:p>
          <a:p>
            <a:pPr eaLnBrk="1" hangingPunct="1">
              <a:lnSpc>
                <a:spcPct val="112000"/>
              </a:lnSpc>
              <a:buFont typeface="Arial" panose="020B0604020202020204" pitchFamily="34" charset="0"/>
              <a:buNone/>
            </a:pPr>
            <a:r>
              <a:rPr lang="en-US" altLang="zh-CN" sz="2400" b="1" i="1" dirty="0">
                <a:solidFill>
                  <a:srgbClr val="595959"/>
                </a:solidFill>
                <a:latin typeface="Calibri" panose="020F0502020204030204" pitchFamily="34" charset="0"/>
                <a:sym typeface="Calibri" panose="020F0502020204030204" pitchFamily="34" charset="0"/>
              </a:rPr>
              <a:t>THE PREPARATION OF WRITING SRS</a:t>
            </a:r>
            <a:endParaRPr lang="zh-CN" altLang="zh-CN" sz="2800" b="1" i="1" dirty="0">
              <a:solidFill>
                <a:srgbClr val="595959"/>
              </a:solidFill>
              <a:latin typeface="Calibri" panose="020F0502020204030204" pitchFamily="34" charset="0"/>
              <a:sym typeface="宋体" panose="02010600030101010101" pitchFamily="2" charset="-122"/>
            </a:endParaRPr>
          </a:p>
        </p:txBody>
      </p:sp>
      <p:grpSp>
        <p:nvGrpSpPr>
          <p:cNvPr id="2" name="组合 1">
            <a:extLst>
              <a:ext uri="{FF2B5EF4-FFF2-40B4-BE49-F238E27FC236}">
                <a16:creationId xmlns:a16="http://schemas.microsoft.com/office/drawing/2014/main" id="{ADA0E2A0-52D0-4A4B-9270-5062C793290B}"/>
              </a:ext>
            </a:extLst>
          </p:cNvPr>
          <p:cNvGrpSpPr/>
          <p:nvPr/>
        </p:nvGrpSpPr>
        <p:grpSpPr>
          <a:xfrm>
            <a:off x="1245784" y="1843089"/>
            <a:ext cx="4339676" cy="3684991"/>
            <a:chOff x="1245784" y="1843089"/>
            <a:chExt cx="4339676" cy="3684991"/>
          </a:xfrm>
        </p:grpSpPr>
        <p:grpSp>
          <p:nvGrpSpPr>
            <p:cNvPr id="5" name="组合 20">
              <a:extLst>
                <a:ext uri="{FF2B5EF4-FFF2-40B4-BE49-F238E27FC236}">
                  <a16:creationId xmlns:a16="http://schemas.microsoft.com/office/drawing/2014/main" id="{45E01824-33CA-485E-BFF3-6B6F39D423D4}"/>
                </a:ext>
              </a:extLst>
            </p:cNvPr>
            <p:cNvGrpSpPr>
              <a:grpSpLocks/>
            </p:cNvGrpSpPr>
            <p:nvPr/>
          </p:nvGrpSpPr>
          <p:grpSpPr bwMode="auto">
            <a:xfrm>
              <a:off x="1245787" y="1843089"/>
              <a:ext cx="4339673" cy="441325"/>
              <a:chOff x="0" y="0"/>
              <a:chExt cx="4955459" cy="441730"/>
            </a:xfrm>
          </p:grpSpPr>
          <p:sp>
            <p:nvSpPr>
              <p:cNvPr id="6" name="圆角矩形 21">
                <a:extLst>
                  <a:ext uri="{FF2B5EF4-FFF2-40B4-BE49-F238E27FC236}">
                    <a16:creationId xmlns:a16="http://schemas.microsoft.com/office/drawing/2014/main" id="{A4B26D2D-7C66-467E-B967-2FE268C09046}"/>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愿景与范围</a:t>
                </a:r>
                <a:r>
                  <a:rPr lang="zh-CN" altLang="zh-CN" sz="2400" b="1" dirty="0">
                    <a:solidFill>
                      <a:schemeClr val="bg1"/>
                    </a:solidFill>
                  </a:rPr>
                  <a:t>文档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7" name="文本框 22">
                <a:extLst>
                  <a:ext uri="{FF2B5EF4-FFF2-40B4-BE49-F238E27FC236}">
                    <a16:creationId xmlns:a16="http://schemas.microsoft.com/office/drawing/2014/main" id="{E790599C-804C-4B96-A832-641E2A1996F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圆角矩形 23">
                <a:extLst>
                  <a:ext uri="{FF2B5EF4-FFF2-40B4-BE49-F238E27FC236}">
                    <a16:creationId xmlns:a16="http://schemas.microsoft.com/office/drawing/2014/main" id="{5B15EC33-58C0-461F-B097-A7EBB579108F}"/>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01</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13" name="组合 20">
              <a:extLst>
                <a:ext uri="{FF2B5EF4-FFF2-40B4-BE49-F238E27FC236}">
                  <a16:creationId xmlns:a16="http://schemas.microsoft.com/office/drawing/2014/main" id="{C02EAFAB-864F-4E4B-955A-C3F06BA2A448}"/>
                </a:ext>
              </a:extLst>
            </p:cNvPr>
            <p:cNvGrpSpPr>
              <a:grpSpLocks/>
            </p:cNvGrpSpPr>
            <p:nvPr/>
          </p:nvGrpSpPr>
          <p:grpSpPr bwMode="auto">
            <a:xfrm>
              <a:off x="1245786" y="2471595"/>
              <a:ext cx="4339673" cy="441325"/>
              <a:chOff x="0" y="0"/>
              <a:chExt cx="4955459" cy="441730"/>
            </a:xfrm>
          </p:grpSpPr>
          <p:sp>
            <p:nvSpPr>
              <p:cNvPr id="14" name="圆角矩形 21">
                <a:extLst>
                  <a:ext uri="{FF2B5EF4-FFF2-40B4-BE49-F238E27FC236}">
                    <a16:creationId xmlns:a16="http://schemas.microsoft.com/office/drawing/2014/main" id="{EEE1D43A-ABDC-43D1-9DF2-D61559B72C58}"/>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上下文图</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5" name="文本框 22">
                <a:extLst>
                  <a:ext uri="{FF2B5EF4-FFF2-40B4-BE49-F238E27FC236}">
                    <a16:creationId xmlns:a16="http://schemas.microsoft.com/office/drawing/2014/main" id="{76563BF7-3D6F-4328-89A6-403E68073E8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圆角矩形 23">
                <a:extLst>
                  <a:ext uri="{FF2B5EF4-FFF2-40B4-BE49-F238E27FC236}">
                    <a16:creationId xmlns:a16="http://schemas.microsoft.com/office/drawing/2014/main" id="{0047AD70-9742-4363-9663-0C873A1945F3}"/>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02</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17" name="组合 20">
              <a:extLst>
                <a:ext uri="{FF2B5EF4-FFF2-40B4-BE49-F238E27FC236}">
                  <a16:creationId xmlns:a16="http://schemas.microsoft.com/office/drawing/2014/main" id="{0C776AFA-438D-4369-B0A6-BD0A836103D3}"/>
                </a:ext>
              </a:extLst>
            </p:cNvPr>
            <p:cNvGrpSpPr>
              <a:grpSpLocks/>
            </p:cNvGrpSpPr>
            <p:nvPr/>
          </p:nvGrpSpPr>
          <p:grpSpPr bwMode="auto">
            <a:xfrm>
              <a:off x="1245785" y="3133813"/>
              <a:ext cx="4339673" cy="441325"/>
              <a:chOff x="0" y="0"/>
              <a:chExt cx="4955459" cy="441730"/>
            </a:xfrm>
          </p:grpSpPr>
          <p:sp>
            <p:nvSpPr>
              <p:cNvPr id="18" name="圆角矩形 21">
                <a:extLst>
                  <a:ext uri="{FF2B5EF4-FFF2-40B4-BE49-F238E27FC236}">
                    <a16:creationId xmlns:a16="http://schemas.microsoft.com/office/drawing/2014/main" id="{6AC7C1DB-BF2F-4D78-BCEE-33FBC3B0E693}"/>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用户群分类文档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9" name="文本框 22">
                <a:extLst>
                  <a:ext uri="{FF2B5EF4-FFF2-40B4-BE49-F238E27FC236}">
                    <a16:creationId xmlns:a16="http://schemas.microsoft.com/office/drawing/2014/main" id="{D9C6B181-8E1D-4319-8358-41563D9E41A0}"/>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圆角矩形 23">
                <a:extLst>
                  <a:ext uri="{FF2B5EF4-FFF2-40B4-BE49-F238E27FC236}">
                    <a16:creationId xmlns:a16="http://schemas.microsoft.com/office/drawing/2014/main" id="{4124B02C-43E3-4F4D-ACE3-0C8A91962A48}"/>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03</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1" name="组合 20">
              <a:extLst>
                <a:ext uri="{FF2B5EF4-FFF2-40B4-BE49-F238E27FC236}">
                  <a16:creationId xmlns:a16="http://schemas.microsoft.com/office/drawing/2014/main" id="{DB047C3B-43A1-4442-B8B1-9EB01EF99C04}"/>
                </a:ext>
              </a:extLst>
            </p:cNvPr>
            <p:cNvGrpSpPr>
              <a:grpSpLocks/>
            </p:cNvGrpSpPr>
            <p:nvPr/>
          </p:nvGrpSpPr>
          <p:grpSpPr bwMode="auto">
            <a:xfrm>
              <a:off x="1245784" y="3796031"/>
              <a:ext cx="4339673" cy="441325"/>
              <a:chOff x="0" y="0"/>
              <a:chExt cx="4955459" cy="441730"/>
            </a:xfrm>
          </p:grpSpPr>
          <p:sp>
            <p:nvSpPr>
              <p:cNvPr id="22" name="圆角矩形 21">
                <a:extLst>
                  <a:ext uri="{FF2B5EF4-FFF2-40B4-BE49-F238E27FC236}">
                    <a16:creationId xmlns:a16="http://schemas.microsoft.com/office/drawing/2014/main" id="{4F8EFF9E-E223-4AFF-8721-846F5158C7BB}"/>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用户代表确认文档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3" name="文本框 22">
                <a:extLst>
                  <a:ext uri="{FF2B5EF4-FFF2-40B4-BE49-F238E27FC236}">
                    <a16:creationId xmlns:a16="http://schemas.microsoft.com/office/drawing/2014/main" id="{45FE7A24-DFEE-4ABA-8D2C-8F3614A5081D}"/>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圆角矩形 23">
                <a:extLst>
                  <a:ext uri="{FF2B5EF4-FFF2-40B4-BE49-F238E27FC236}">
                    <a16:creationId xmlns:a16="http://schemas.microsoft.com/office/drawing/2014/main" id="{0326C2CA-EF56-47B7-B789-2D3ABC2037D3}"/>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04</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5" name="组合 24">
              <a:extLst>
                <a:ext uri="{FF2B5EF4-FFF2-40B4-BE49-F238E27FC236}">
                  <a16:creationId xmlns:a16="http://schemas.microsoft.com/office/drawing/2014/main" id="{C3DF14DB-0628-418B-8E06-6184001F075F}"/>
                </a:ext>
              </a:extLst>
            </p:cNvPr>
            <p:cNvGrpSpPr>
              <a:grpSpLocks/>
            </p:cNvGrpSpPr>
            <p:nvPr/>
          </p:nvGrpSpPr>
          <p:grpSpPr bwMode="auto">
            <a:xfrm>
              <a:off x="1245784" y="4458249"/>
              <a:ext cx="4339673" cy="441325"/>
              <a:chOff x="0" y="0"/>
              <a:chExt cx="4955459" cy="441730"/>
            </a:xfrm>
          </p:grpSpPr>
          <p:sp>
            <p:nvSpPr>
              <p:cNvPr id="26" name="圆角矩形 21">
                <a:extLst>
                  <a:ext uri="{FF2B5EF4-FFF2-40B4-BE49-F238E27FC236}">
                    <a16:creationId xmlns:a16="http://schemas.microsoft.com/office/drawing/2014/main" id="{794E991D-87F2-46D8-922F-E324FFEC5325}"/>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需求获取记录文档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7" name="文本框 22">
                <a:extLst>
                  <a:ext uri="{FF2B5EF4-FFF2-40B4-BE49-F238E27FC236}">
                    <a16:creationId xmlns:a16="http://schemas.microsoft.com/office/drawing/2014/main" id="{4FE87F6C-8CEB-4558-A14C-4324EFA59FA5}"/>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圆角矩形 23">
                <a:extLst>
                  <a:ext uri="{FF2B5EF4-FFF2-40B4-BE49-F238E27FC236}">
                    <a16:creationId xmlns:a16="http://schemas.microsoft.com/office/drawing/2014/main" id="{7DAD8019-D2E9-4982-BCEE-8ECEE2109AC7}"/>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05</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9" name="组合 28">
              <a:extLst>
                <a:ext uri="{FF2B5EF4-FFF2-40B4-BE49-F238E27FC236}">
                  <a16:creationId xmlns:a16="http://schemas.microsoft.com/office/drawing/2014/main" id="{472938BD-D51C-4D4E-81D8-4D3AA975DAB8}"/>
                </a:ext>
              </a:extLst>
            </p:cNvPr>
            <p:cNvGrpSpPr>
              <a:grpSpLocks/>
            </p:cNvGrpSpPr>
            <p:nvPr/>
          </p:nvGrpSpPr>
          <p:grpSpPr bwMode="auto">
            <a:xfrm>
              <a:off x="1245784" y="5086755"/>
              <a:ext cx="4339673" cy="441325"/>
              <a:chOff x="0" y="0"/>
              <a:chExt cx="4955459" cy="441730"/>
            </a:xfrm>
          </p:grpSpPr>
          <p:sp>
            <p:nvSpPr>
              <p:cNvPr id="30" name="圆角矩形 21">
                <a:extLst>
                  <a:ext uri="{FF2B5EF4-FFF2-40B4-BE49-F238E27FC236}">
                    <a16:creationId xmlns:a16="http://schemas.microsoft.com/office/drawing/2014/main" id="{002C9F06-D657-466B-ADD9-E8D491FD1DE0}"/>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界面原型迭代</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31" name="文本框 22">
                <a:extLst>
                  <a:ext uri="{FF2B5EF4-FFF2-40B4-BE49-F238E27FC236}">
                    <a16:creationId xmlns:a16="http://schemas.microsoft.com/office/drawing/2014/main" id="{F48093FD-AA80-4CBB-97C2-38E3F94BA37A}"/>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圆角矩形 23">
                <a:extLst>
                  <a:ext uri="{FF2B5EF4-FFF2-40B4-BE49-F238E27FC236}">
                    <a16:creationId xmlns:a16="http://schemas.microsoft.com/office/drawing/2014/main" id="{1CF4DC8A-E364-4FFC-A607-1814E1155B11}"/>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06</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grpSp>
        <p:nvGrpSpPr>
          <p:cNvPr id="49" name="组合 48">
            <a:extLst>
              <a:ext uri="{FF2B5EF4-FFF2-40B4-BE49-F238E27FC236}">
                <a16:creationId xmlns:a16="http://schemas.microsoft.com/office/drawing/2014/main" id="{E42C62AF-C67A-40FF-9227-A1F50CBAF969}"/>
              </a:ext>
            </a:extLst>
          </p:cNvPr>
          <p:cNvGrpSpPr/>
          <p:nvPr/>
        </p:nvGrpSpPr>
        <p:grpSpPr>
          <a:xfrm>
            <a:off x="6431156" y="1838181"/>
            <a:ext cx="4339674" cy="1074739"/>
            <a:chOff x="6431156" y="1838181"/>
            <a:chExt cx="4339674" cy="1074739"/>
          </a:xfrm>
        </p:grpSpPr>
        <p:grpSp>
          <p:nvGrpSpPr>
            <p:cNvPr id="33" name="组合 32">
              <a:extLst>
                <a:ext uri="{FF2B5EF4-FFF2-40B4-BE49-F238E27FC236}">
                  <a16:creationId xmlns:a16="http://schemas.microsoft.com/office/drawing/2014/main" id="{6E2AAB5A-2A41-441C-B2B1-651056C85B20}"/>
                </a:ext>
              </a:extLst>
            </p:cNvPr>
            <p:cNvGrpSpPr>
              <a:grpSpLocks/>
            </p:cNvGrpSpPr>
            <p:nvPr/>
          </p:nvGrpSpPr>
          <p:grpSpPr bwMode="auto">
            <a:xfrm>
              <a:off x="6431157" y="1838181"/>
              <a:ext cx="4339673" cy="441325"/>
              <a:chOff x="0" y="0"/>
              <a:chExt cx="4955459" cy="441730"/>
            </a:xfrm>
          </p:grpSpPr>
          <p:sp>
            <p:nvSpPr>
              <p:cNvPr id="34" name="圆角矩形 21">
                <a:extLst>
                  <a:ext uri="{FF2B5EF4-FFF2-40B4-BE49-F238E27FC236}">
                    <a16:creationId xmlns:a16="http://schemas.microsoft.com/office/drawing/2014/main" id="{D766D8D5-E29D-4D41-AFB1-11FF0A5B5827}"/>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用户需求优先级打分</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35" name="文本框 22">
                <a:extLst>
                  <a:ext uri="{FF2B5EF4-FFF2-40B4-BE49-F238E27FC236}">
                    <a16:creationId xmlns:a16="http://schemas.microsoft.com/office/drawing/2014/main" id="{260287A8-D29E-4867-A7FF-6DCAACD4BC05}"/>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圆角矩形 23">
                <a:extLst>
                  <a:ext uri="{FF2B5EF4-FFF2-40B4-BE49-F238E27FC236}">
                    <a16:creationId xmlns:a16="http://schemas.microsoft.com/office/drawing/2014/main" id="{6A590C16-0AFD-4083-B139-DC6E59FD16B5}"/>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07</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51" name="组合 50">
              <a:extLst>
                <a:ext uri="{FF2B5EF4-FFF2-40B4-BE49-F238E27FC236}">
                  <a16:creationId xmlns:a16="http://schemas.microsoft.com/office/drawing/2014/main" id="{ABB8D309-EFE1-4527-8465-616F79201DCC}"/>
                </a:ext>
              </a:extLst>
            </p:cNvPr>
            <p:cNvGrpSpPr>
              <a:grpSpLocks/>
            </p:cNvGrpSpPr>
            <p:nvPr/>
          </p:nvGrpSpPr>
          <p:grpSpPr bwMode="auto">
            <a:xfrm>
              <a:off x="6431156" y="2471595"/>
              <a:ext cx="4339673" cy="441325"/>
              <a:chOff x="0" y="0"/>
              <a:chExt cx="4955459" cy="441730"/>
            </a:xfrm>
          </p:grpSpPr>
          <p:sp>
            <p:nvSpPr>
              <p:cNvPr id="52" name="圆角矩形 21">
                <a:extLst>
                  <a:ext uri="{FF2B5EF4-FFF2-40B4-BE49-F238E27FC236}">
                    <a16:creationId xmlns:a16="http://schemas.microsoft.com/office/drawing/2014/main" id="{F23CF3BF-740D-415E-A523-7EFC605BF13B}"/>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dirty="0">
                    <a:solidFill>
                      <a:schemeClr val="bg1"/>
                    </a:solidFill>
                  </a:rPr>
                  <a:t>JAD</a:t>
                </a:r>
                <a:r>
                  <a:rPr lang="zh-CN" altLang="en-US" sz="2400" b="1" dirty="0">
                    <a:solidFill>
                      <a:schemeClr val="bg1"/>
                    </a:solidFill>
                  </a:rPr>
                  <a:t>会议</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53" name="文本框 22">
                <a:extLst>
                  <a:ext uri="{FF2B5EF4-FFF2-40B4-BE49-F238E27FC236}">
                    <a16:creationId xmlns:a16="http://schemas.microsoft.com/office/drawing/2014/main" id="{56D33615-11F6-47EA-A2ED-CF462FD1D4FC}"/>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圆角矩形 23">
                <a:extLst>
                  <a:ext uri="{FF2B5EF4-FFF2-40B4-BE49-F238E27FC236}">
                    <a16:creationId xmlns:a16="http://schemas.microsoft.com/office/drawing/2014/main" id="{F87C095B-6105-4EDE-96BA-86CC6136B54B}"/>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08</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4">
            <a:extLst>
              <a:ext uri="{FF2B5EF4-FFF2-40B4-BE49-F238E27FC236}">
                <a16:creationId xmlns:a16="http://schemas.microsoft.com/office/drawing/2014/main" id="{E631FF53-0CA4-4993-AE75-72A126F869EB}"/>
              </a:ext>
            </a:extLst>
          </p:cNvPr>
          <p:cNvSpPr>
            <a:spLocks noChangeArrowheads="1"/>
          </p:cNvSpPr>
          <p:nvPr/>
        </p:nvSpPr>
        <p:spPr bwMode="auto">
          <a:xfrm>
            <a:off x="672511" y="1447503"/>
            <a:ext cx="2327529" cy="1116781"/>
          </a:xfrm>
          <a:prstGeom prst="rect">
            <a:avLst/>
          </a:prstGeom>
          <a:solidFill>
            <a:schemeClr val="bg1"/>
          </a:solidFill>
          <a:ln>
            <a:noFill/>
          </a:ln>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添加标签（渔具店）</a:t>
            </a:r>
            <a:endParaRPr lang="en-US" altLang="zh-CN" dirty="0">
              <a:solidFill>
                <a:srgbClr val="1D8DE5"/>
              </a:solidFill>
              <a:latin typeface="微软雅黑" panose="020B0503020204020204" pitchFamily="34" charset="-122"/>
              <a:ea typeface="微软雅黑" panose="020B0503020204020204" pitchFamily="34" charset="-122"/>
            </a:endParaRPr>
          </a:p>
          <a:p>
            <a:pPr eaLnBrk="1" hangingPunct="1">
              <a:lnSpc>
                <a:spcPct val="200000"/>
              </a:lnSpc>
            </a:pPr>
            <a:r>
              <a:rPr lang="zh-CN" altLang="en-US" dirty="0">
                <a:solidFill>
                  <a:srgbClr val="1D8DE5"/>
                </a:solidFill>
                <a:latin typeface="微软雅黑" panose="020B0503020204020204" pitchFamily="34" charset="-122"/>
                <a:ea typeface="微软雅黑" panose="020B0503020204020204" pitchFamily="34" charset="-122"/>
              </a:rPr>
              <a:t>对话框图</a:t>
            </a:r>
          </a:p>
        </p:txBody>
      </p:sp>
      <p:graphicFrame>
        <p:nvGraphicFramePr>
          <p:cNvPr id="3" name="对象 2">
            <a:extLst>
              <a:ext uri="{FF2B5EF4-FFF2-40B4-BE49-F238E27FC236}">
                <a16:creationId xmlns:a16="http://schemas.microsoft.com/office/drawing/2014/main" id="{009A95A1-08E4-448E-A402-13ED40703609}"/>
              </a:ext>
            </a:extLst>
          </p:cNvPr>
          <p:cNvGraphicFramePr>
            <a:graphicFrameLocks noChangeAspect="1"/>
          </p:cNvGraphicFramePr>
          <p:nvPr>
            <p:extLst>
              <p:ext uri="{D42A27DB-BD31-4B8C-83A1-F6EECF244321}">
                <p14:modId xmlns:p14="http://schemas.microsoft.com/office/powerpoint/2010/main" val="683971318"/>
              </p:ext>
            </p:extLst>
          </p:nvPr>
        </p:nvGraphicFramePr>
        <p:xfrm>
          <a:off x="2032986" y="1038372"/>
          <a:ext cx="8851037" cy="5646512"/>
        </p:xfrm>
        <a:graphic>
          <a:graphicData uri="http://schemas.openxmlformats.org/presentationml/2006/ole">
            <mc:AlternateContent xmlns:mc="http://schemas.openxmlformats.org/markup-compatibility/2006">
              <mc:Choice xmlns:v="urn:schemas-microsoft-com:vml" Requires="v">
                <p:oleObj spid="_x0000_s5146" name="Visio" r:id="rId3" imgW="6842689" imgH="8824007" progId="Visio.Drawing.15">
                  <p:embed/>
                </p:oleObj>
              </mc:Choice>
              <mc:Fallback>
                <p:oleObj name="Visio" r:id="rId3" imgW="6842689" imgH="882400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986" y="1038372"/>
                        <a:ext cx="8851037" cy="5646512"/>
                      </a:xfrm>
                      <a:prstGeom prst="rect">
                        <a:avLst/>
                      </a:prstGeom>
                      <a:noFill/>
                    </p:spPr>
                  </p:pic>
                </p:oleObj>
              </mc:Fallback>
            </mc:AlternateContent>
          </a:graphicData>
        </a:graphic>
      </p:graphicFrame>
    </p:spTree>
    <p:extLst>
      <p:ext uri="{BB962C8B-B14F-4D97-AF65-F5344CB8AC3E}">
        <p14:creationId xmlns:p14="http://schemas.microsoft.com/office/powerpoint/2010/main" val="7115220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测试用例</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graphicFrame>
        <p:nvGraphicFramePr>
          <p:cNvPr id="2" name="表格 1">
            <a:extLst>
              <a:ext uri="{FF2B5EF4-FFF2-40B4-BE49-F238E27FC236}">
                <a16:creationId xmlns:a16="http://schemas.microsoft.com/office/drawing/2014/main" id="{93FCFEE6-B910-4E66-9C25-BE11E67E3AD8}"/>
              </a:ext>
            </a:extLst>
          </p:cNvPr>
          <p:cNvGraphicFramePr>
            <a:graphicFrameLocks noGrp="1"/>
          </p:cNvGraphicFramePr>
          <p:nvPr>
            <p:extLst>
              <p:ext uri="{D42A27DB-BD31-4B8C-83A1-F6EECF244321}">
                <p14:modId xmlns:p14="http://schemas.microsoft.com/office/powerpoint/2010/main" val="1430485332"/>
              </p:ext>
            </p:extLst>
          </p:nvPr>
        </p:nvGraphicFramePr>
        <p:xfrm>
          <a:off x="3710864" y="955614"/>
          <a:ext cx="8114192" cy="5814165"/>
        </p:xfrm>
        <a:graphic>
          <a:graphicData uri="http://schemas.openxmlformats.org/drawingml/2006/table">
            <a:tbl>
              <a:tblPr>
                <a:tableStyleId>{5C22544A-7EE6-4342-B048-85BDC9FD1C3A}</a:tableStyleId>
              </a:tblPr>
              <a:tblGrid>
                <a:gridCol w="1813161">
                  <a:extLst>
                    <a:ext uri="{9D8B030D-6E8A-4147-A177-3AD203B41FA5}">
                      <a16:colId xmlns:a16="http://schemas.microsoft.com/office/drawing/2014/main" val="779529200"/>
                    </a:ext>
                  </a:extLst>
                </a:gridCol>
                <a:gridCol w="353742">
                  <a:extLst>
                    <a:ext uri="{9D8B030D-6E8A-4147-A177-3AD203B41FA5}">
                      <a16:colId xmlns:a16="http://schemas.microsoft.com/office/drawing/2014/main" val="3546386645"/>
                    </a:ext>
                  </a:extLst>
                </a:gridCol>
                <a:gridCol w="2906827">
                  <a:extLst>
                    <a:ext uri="{9D8B030D-6E8A-4147-A177-3AD203B41FA5}">
                      <a16:colId xmlns:a16="http://schemas.microsoft.com/office/drawing/2014/main" val="2073539178"/>
                    </a:ext>
                  </a:extLst>
                </a:gridCol>
                <a:gridCol w="3040462">
                  <a:extLst>
                    <a:ext uri="{9D8B030D-6E8A-4147-A177-3AD203B41FA5}">
                      <a16:colId xmlns:a16="http://schemas.microsoft.com/office/drawing/2014/main" val="2098073961"/>
                    </a:ext>
                  </a:extLst>
                </a:gridCol>
              </a:tblGrid>
              <a:tr h="137318">
                <a:tc>
                  <a:txBody>
                    <a:bodyPr/>
                    <a:lstStyle/>
                    <a:p>
                      <a:pPr algn="just">
                        <a:lnSpc>
                          <a:spcPct val="150000"/>
                        </a:lnSpc>
                        <a:spcAft>
                          <a:spcPts val="0"/>
                        </a:spcAft>
                      </a:pPr>
                      <a:r>
                        <a:rPr lang="zh-CN" sz="1200" b="1" kern="100" dirty="0">
                          <a:effectLst/>
                        </a:rPr>
                        <a:t>功能</a:t>
                      </a:r>
                      <a:r>
                        <a:rPr lang="en-US" sz="1200" b="1" kern="100" dirty="0">
                          <a:effectLst/>
                        </a:rPr>
                        <a:t>2.5</a:t>
                      </a:r>
                      <a:r>
                        <a:rPr lang="zh-CN" sz="1200" b="1" kern="100" dirty="0">
                          <a:effectLst/>
                        </a:rPr>
                        <a:t>描述</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gridSpan="3">
                  <a:txBody>
                    <a:bodyPr/>
                    <a:lstStyle/>
                    <a:p>
                      <a:pPr algn="just">
                        <a:lnSpc>
                          <a:spcPct val="150000"/>
                        </a:lnSpc>
                        <a:spcAft>
                          <a:spcPts val="0"/>
                        </a:spcAft>
                      </a:pPr>
                      <a:r>
                        <a:rPr lang="zh-CN" sz="1200" kern="100">
                          <a:effectLst/>
                        </a:rPr>
                        <a:t>修改标签（渔具店）</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02542644"/>
                  </a:ext>
                </a:extLst>
              </a:tr>
              <a:tr h="137318">
                <a:tc>
                  <a:txBody>
                    <a:bodyPr/>
                    <a:lstStyle/>
                    <a:p>
                      <a:pPr algn="just">
                        <a:lnSpc>
                          <a:spcPct val="150000"/>
                        </a:lnSpc>
                        <a:spcAft>
                          <a:spcPts val="0"/>
                        </a:spcAft>
                      </a:pPr>
                      <a:r>
                        <a:rPr lang="zh-CN" sz="1200" b="1" kern="100" dirty="0">
                          <a:effectLst/>
                        </a:rPr>
                        <a:t>用例目的</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gridSpan="3">
                  <a:txBody>
                    <a:bodyPr/>
                    <a:lstStyle/>
                    <a:p>
                      <a:pPr algn="just">
                        <a:lnSpc>
                          <a:spcPct val="150000"/>
                        </a:lnSpc>
                        <a:spcAft>
                          <a:spcPts val="0"/>
                        </a:spcAft>
                      </a:pPr>
                      <a:r>
                        <a:rPr lang="zh-CN" sz="1200" kern="100">
                          <a:effectLst/>
                        </a:rPr>
                        <a:t>检验功能正确性</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6641834"/>
                  </a:ext>
                </a:extLst>
              </a:tr>
              <a:tr h="137318">
                <a:tc>
                  <a:txBody>
                    <a:bodyPr/>
                    <a:lstStyle/>
                    <a:p>
                      <a:pPr algn="just">
                        <a:lnSpc>
                          <a:spcPct val="150000"/>
                        </a:lnSpc>
                        <a:spcAft>
                          <a:spcPts val="0"/>
                        </a:spcAft>
                      </a:pPr>
                      <a:r>
                        <a:rPr lang="zh-CN" sz="1200" b="1" kern="100" dirty="0">
                          <a:effectLst/>
                        </a:rPr>
                        <a:t>前提条件</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gridSpan="3">
                  <a:txBody>
                    <a:bodyPr/>
                    <a:lstStyle/>
                    <a:p>
                      <a:pPr algn="just">
                        <a:lnSpc>
                          <a:spcPct val="150000"/>
                        </a:lnSpc>
                        <a:spcAft>
                          <a:spcPts val="0"/>
                        </a:spcAft>
                      </a:pPr>
                      <a:r>
                        <a:rPr lang="zh-CN" sz="1200" kern="100">
                          <a:effectLst/>
                        </a:rPr>
                        <a:t>用户进入“我的标签”界面</a:t>
                      </a:r>
                      <a:r>
                        <a:rPr lang="en-US" sz="1200" kern="100">
                          <a:effectLst/>
                        </a:rPr>
                        <a:t> || </a:t>
                      </a:r>
                      <a:r>
                        <a:rPr lang="zh-CN" sz="1200" kern="100">
                          <a:effectLst/>
                        </a:rPr>
                        <a:t>进入标签详情界面</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56906486"/>
                  </a:ext>
                </a:extLst>
              </a:tr>
              <a:tr h="137318">
                <a:tc>
                  <a:txBody>
                    <a:bodyPr/>
                    <a:lstStyle/>
                    <a:p>
                      <a:pPr algn="just">
                        <a:lnSpc>
                          <a:spcPct val="150000"/>
                        </a:lnSpc>
                        <a:spcAft>
                          <a:spcPts val="0"/>
                        </a:spcAft>
                      </a:pPr>
                      <a:r>
                        <a:rPr lang="zh-CN" sz="1200" b="1" kern="100" dirty="0">
                          <a:effectLst/>
                        </a:rPr>
                        <a:t>测试方法</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gridSpan="3">
                  <a:txBody>
                    <a:bodyPr/>
                    <a:lstStyle/>
                    <a:p>
                      <a:pPr algn="just">
                        <a:lnSpc>
                          <a:spcPct val="150000"/>
                        </a:lnSpc>
                        <a:spcAft>
                          <a:spcPts val="0"/>
                        </a:spcAft>
                      </a:pPr>
                      <a:r>
                        <a:rPr lang="zh-CN" sz="1200" kern="100">
                          <a:effectLst/>
                        </a:rPr>
                        <a:t>黑盒测试等价类划分法</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5971074"/>
                  </a:ext>
                </a:extLst>
              </a:tr>
              <a:tr h="137318">
                <a:tc gridSpan="2">
                  <a:txBody>
                    <a:bodyPr/>
                    <a:lstStyle/>
                    <a:p>
                      <a:pPr algn="just">
                        <a:lnSpc>
                          <a:spcPct val="150000"/>
                        </a:lnSpc>
                        <a:spcAft>
                          <a:spcPts val="0"/>
                        </a:spcAft>
                      </a:pPr>
                      <a:r>
                        <a:rPr lang="zh-CN" sz="1200" b="1" kern="100" dirty="0">
                          <a:effectLst/>
                        </a:rPr>
                        <a:t>输入</a:t>
                      </a:r>
                      <a:r>
                        <a:rPr lang="en-US" sz="1200" b="1" kern="100" dirty="0">
                          <a:effectLst/>
                        </a:rPr>
                        <a:t>/</a:t>
                      </a:r>
                      <a:r>
                        <a:rPr lang="zh-CN" sz="1200" b="1" kern="100" dirty="0">
                          <a:effectLst/>
                        </a:rPr>
                        <a:t>动作</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b="1" kern="100" dirty="0">
                          <a:effectLst/>
                        </a:rPr>
                        <a:t>期望的输出</a:t>
                      </a:r>
                      <a:r>
                        <a:rPr lang="en-US" sz="1200" b="1" kern="100" dirty="0">
                          <a:effectLst/>
                        </a:rPr>
                        <a:t>/</a:t>
                      </a:r>
                      <a:r>
                        <a:rPr lang="zh-CN" sz="1200" b="1" kern="100" dirty="0">
                          <a:effectLst/>
                        </a:rPr>
                        <a:t>响应</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b="1" kern="100" dirty="0">
                          <a:effectLst/>
                        </a:rPr>
                        <a:t>实际情况</a:t>
                      </a:r>
                      <a:endParaRPr 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3220803776"/>
                  </a:ext>
                </a:extLst>
              </a:tr>
              <a:tr h="756531">
                <a:tc gridSpan="2">
                  <a:txBody>
                    <a:bodyPr/>
                    <a:lstStyle/>
                    <a:p>
                      <a:pPr algn="just">
                        <a:lnSpc>
                          <a:spcPct val="150000"/>
                        </a:lnSpc>
                        <a:spcAft>
                          <a:spcPts val="0"/>
                        </a:spcAft>
                      </a:pPr>
                      <a:r>
                        <a:rPr lang="en-US" sz="1200" kern="100">
                          <a:effectLst/>
                        </a:rPr>
                        <a:t>2.5.1 </a:t>
                      </a:r>
                      <a:r>
                        <a:rPr lang="zh-CN" sz="1200" kern="100">
                          <a:effectLst/>
                        </a:rPr>
                        <a:t>渔具店名称、渔具店位置、谁可以看、联系电话、添加者身份等不为空，点击提交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系统提示渔具店修改成功，并重新刷新系统地图 ，修改后的信息将进行更新</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系统提示渔具店修改成功，并重新刷新系统地图 ，修改后的信息将进行更新</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4035246608"/>
                  </a:ext>
                </a:extLst>
              </a:tr>
              <a:tr h="911333">
                <a:tc gridSpan="2">
                  <a:txBody>
                    <a:bodyPr/>
                    <a:lstStyle/>
                    <a:p>
                      <a:pPr algn="just">
                        <a:lnSpc>
                          <a:spcPct val="150000"/>
                        </a:lnSpc>
                        <a:spcAft>
                          <a:spcPts val="0"/>
                        </a:spcAft>
                      </a:pPr>
                      <a:r>
                        <a:rPr lang="en-US" sz="1200" kern="100" dirty="0">
                          <a:effectLst/>
                        </a:rPr>
                        <a:t>2.5.2</a:t>
                      </a:r>
                      <a:r>
                        <a:rPr lang="zh-CN" sz="1200" kern="100" dirty="0">
                          <a:effectLst/>
                        </a:rPr>
                        <a:t>渔具店名称、渔具店位置、谁可以看、联系电话、添加者身份等有一个为空或多个为空，点击提交</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系统提示必填信息不能为空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系统提示必填信息不能为空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4085500185"/>
                  </a:ext>
                </a:extLst>
              </a:tr>
              <a:tr h="292121">
                <a:tc gridSpan="2">
                  <a:txBody>
                    <a:bodyPr/>
                    <a:lstStyle/>
                    <a:p>
                      <a:pPr algn="just">
                        <a:lnSpc>
                          <a:spcPct val="150000"/>
                        </a:lnSpc>
                        <a:spcAft>
                          <a:spcPts val="0"/>
                        </a:spcAft>
                      </a:pPr>
                      <a:r>
                        <a:rPr lang="en-US" sz="1200" kern="100">
                          <a:effectLst/>
                        </a:rPr>
                        <a:t>2.5.3</a:t>
                      </a:r>
                      <a:r>
                        <a:rPr lang="zh-CN" sz="1200" kern="100">
                          <a:effectLst/>
                        </a:rPr>
                        <a:t>修改身份作为消费者添加渔具店</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标签的显示界面上显示出添加者身份为消费者</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标签的显示界面上显示出添加者身份为消费者</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3790876935"/>
                  </a:ext>
                </a:extLst>
              </a:tr>
              <a:tr h="446924">
                <a:tc gridSpan="2">
                  <a:txBody>
                    <a:bodyPr/>
                    <a:lstStyle/>
                    <a:p>
                      <a:pPr algn="just">
                        <a:lnSpc>
                          <a:spcPct val="150000"/>
                        </a:lnSpc>
                        <a:spcAft>
                          <a:spcPts val="0"/>
                        </a:spcAft>
                      </a:pPr>
                      <a:r>
                        <a:rPr lang="en-US" sz="1200" kern="100">
                          <a:effectLst/>
                        </a:rPr>
                        <a:t>2.5.4</a:t>
                      </a:r>
                      <a:r>
                        <a:rPr lang="zh-CN" sz="1200" kern="100">
                          <a:effectLst/>
                        </a:rPr>
                        <a:t>修改身份作为渔具店老板添加渔具店</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标签的显示界面上显示出添加者身份为渔具店老板</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标签的显示界面上显示出添加者身份为渔具店老板</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3813641611"/>
                  </a:ext>
                </a:extLst>
              </a:tr>
              <a:tr h="292121">
                <a:tc gridSpan="2">
                  <a:txBody>
                    <a:bodyPr/>
                    <a:lstStyle/>
                    <a:p>
                      <a:pPr algn="just">
                        <a:lnSpc>
                          <a:spcPct val="150000"/>
                        </a:lnSpc>
                        <a:spcAft>
                          <a:spcPts val="0"/>
                        </a:spcAft>
                      </a:pPr>
                      <a:r>
                        <a:rPr lang="en-US" sz="1200" kern="100">
                          <a:effectLst/>
                        </a:rPr>
                        <a:t>2.5.5</a:t>
                      </a:r>
                      <a:r>
                        <a:rPr lang="zh-CN" sz="1200" kern="100">
                          <a:effectLst/>
                        </a:rPr>
                        <a:t>填写详细地址</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标签的显示界面上显示详细地址</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标签的显示界面上显示详细地址</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588377579"/>
                  </a:ext>
                </a:extLst>
              </a:tr>
              <a:tr h="292121">
                <a:tc gridSpan="2">
                  <a:txBody>
                    <a:bodyPr/>
                    <a:lstStyle/>
                    <a:p>
                      <a:pPr algn="just">
                        <a:lnSpc>
                          <a:spcPct val="150000"/>
                        </a:lnSpc>
                        <a:spcAft>
                          <a:spcPts val="0"/>
                        </a:spcAft>
                      </a:pPr>
                      <a:r>
                        <a:rPr lang="en-US" sz="1200" kern="100">
                          <a:effectLst/>
                        </a:rPr>
                        <a:t>2.5.6</a:t>
                      </a:r>
                      <a:r>
                        <a:rPr lang="zh-CN" sz="1200" kern="100">
                          <a:effectLst/>
                        </a:rPr>
                        <a:t>未填写详细地址</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标签的显示界面上详细地址为空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标签的显示界面上详细地址为空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2666007109"/>
                  </a:ext>
                </a:extLst>
              </a:tr>
              <a:tr h="292121">
                <a:tc gridSpan="2">
                  <a:txBody>
                    <a:bodyPr/>
                    <a:lstStyle/>
                    <a:p>
                      <a:pPr algn="just">
                        <a:lnSpc>
                          <a:spcPct val="150000"/>
                        </a:lnSpc>
                        <a:spcAft>
                          <a:spcPts val="0"/>
                        </a:spcAft>
                      </a:pPr>
                      <a:r>
                        <a:rPr lang="en-US" sz="1200" kern="100">
                          <a:effectLst/>
                        </a:rPr>
                        <a:t>2.5.7</a:t>
                      </a:r>
                      <a:r>
                        <a:rPr lang="zh-CN" sz="1200" kern="100">
                          <a:effectLst/>
                        </a:rPr>
                        <a:t>填写营业时间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标签的显示界面上显示营业时间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标签的显示界面上显示营业时间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1571193575"/>
                  </a:ext>
                </a:extLst>
              </a:tr>
              <a:tr h="292121">
                <a:tc gridSpan="2">
                  <a:txBody>
                    <a:bodyPr/>
                    <a:lstStyle/>
                    <a:p>
                      <a:pPr algn="just">
                        <a:lnSpc>
                          <a:spcPct val="150000"/>
                        </a:lnSpc>
                        <a:spcAft>
                          <a:spcPts val="0"/>
                        </a:spcAft>
                      </a:pPr>
                      <a:r>
                        <a:rPr lang="en-US" sz="1200" kern="100">
                          <a:effectLst/>
                        </a:rPr>
                        <a:t>2.5.8</a:t>
                      </a:r>
                      <a:r>
                        <a:rPr lang="zh-CN" sz="1200" kern="100">
                          <a:effectLst/>
                        </a:rPr>
                        <a:t>未填写营业时间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标签的显示界面上营业时间为空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标签的显示界面上营业时间为空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2202078874"/>
                  </a:ext>
                </a:extLst>
              </a:tr>
              <a:tr h="292121">
                <a:tc gridSpan="2">
                  <a:txBody>
                    <a:bodyPr/>
                    <a:lstStyle/>
                    <a:p>
                      <a:pPr algn="just">
                        <a:lnSpc>
                          <a:spcPct val="150000"/>
                        </a:lnSpc>
                        <a:spcAft>
                          <a:spcPts val="0"/>
                        </a:spcAft>
                      </a:pPr>
                      <a:r>
                        <a:rPr lang="en-US" sz="1200" kern="100">
                          <a:effectLst/>
                        </a:rPr>
                        <a:t>2.5.9</a:t>
                      </a:r>
                      <a:r>
                        <a:rPr lang="zh-CN" sz="1200" kern="100">
                          <a:effectLst/>
                        </a:rPr>
                        <a:t>填写经营产品的种类</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标签的显示界面显示经营产品的种类</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标签的显示界面显示经营产品的种类</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3334954116"/>
                  </a:ext>
                </a:extLst>
              </a:tr>
              <a:tr h="145362">
                <a:tc gridSpan="2">
                  <a:txBody>
                    <a:bodyPr/>
                    <a:lstStyle/>
                    <a:p>
                      <a:pPr algn="just">
                        <a:lnSpc>
                          <a:spcPct val="150000"/>
                        </a:lnSpc>
                        <a:spcAft>
                          <a:spcPts val="0"/>
                        </a:spcAft>
                      </a:pPr>
                      <a:r>
                        <a:rPr lang="en-US" sz="1200" kern="100">
                          <a:effectLst/>
                        </a:rPr>
                        <a:t>2.5.10</a:t>
                      </a:r>
                      <a:r>
                        <a:rPr lang="zh-CN" sz="1200" kern="100">
                          <a:effectLst/>
                        </a:rPr>
                        <a:t>未填写经营产品的种类</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hMerge="1">
                  <a:txBody>
                    <a:bodyPr/>
                    <a:lstStyle/>
                    <a:p>
                      <a:endParaRPr lang="zh-CN" altLang="en-US"/>
                    </a:p>
                  </a:txBody>
                  <a:tcPr/>
                </a:tc>
                <a:tc>
                  <a:txBody>
                    <a:bodyPr/>
                    <a:lstStyle/>
                    <a:p>
                      <a:pPr algn="just">
                        <a:lnSpc>
                          <a:spcPct val="150000"/>
                        </a:lnSpc>
                        <a:spcAft>
                          <a:spcPts val="0"/>
                        </a:spcAft>
                      </a:pPr>
                      <a:r>
                        <a:rPr lang="zh-CN" sz="1200" kern="100" dirty="0">
                          <a:effectLst/>
                        </a:rPr>
                        <a:t>标签的显示界面上经营产品的种类为空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tc>
                  <a:txBody>
                    <a:bodyPr/>
                    <a:lstStyle/>
                    <a:p>
                      <a:pPr algn="just">
                        <a:lnSpc>
                          <a:spcPct val="150000"/>
                        </a:lnSpc>
                        <a:spcAft>
                          <a:spcPts val="0"/>
                        </a:spcAft>
                      </a:pPr>
                      <a:r>
                        <a:rPr lang="zh-CN" sz="1200" kern="100" dirty="0">
                          <a:effectLst/>
                        </a:rPr>
                        <a:t>标签的显示界面上经营产品的种类为空</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9713" marR="39713" marT="0" marB="0"/>
                </a:tc>
                <a:extLst>
                  <a:ext uri="{0D108BD9-81ED-4DB2-BD59-A6C34878D82A}">
                    <a16:rowId xmlns:a16="http://schemas.microsoft.com/office/drawing/2014/main" val="2407234355"/>
                  </a:ext>
                </a:extLst>
              </a:tr>
            </a:tbl>
          </a:graphicData>
        </a:graphic>
      </p:graphicFrame>
    </p:spTree>
    <p:extLst>
      <p:ext uri="{BB962C8B-B14F-4D97-AF65-F5344CB8AC3E}">
        <p14:creationId xmlns:p14="http://schemas.microsoft.com/office/powerpoint/2010/main" val="27929425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测试用例</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graphicFrame>
        <p:nvGraphicFramePr>
          <p:cNvPr id="3" name="表格 2">
            <a:extLst>
              <a:ext uri="{FF2B5EF4-FFF2-40B4-BE49-F238E27FC236}">
                <a16:creationId xmlns:a16="http://schemas.microsoft.com/office/drawing/2014/main" id="{C6F776DB-6582-445F-AF5C-80BE37C1AF76}"/>
              </a:ext>
            </a:extLst>
          </p:cNvPr>
          <p:cNvGraphicFramePr>
            <a:graphicFrameLocks noGrp="1"/>
          </p:cNvGraphicFramePr>
          <p:nvPr>
            <p:extLst>
              <p:ext uri="{D42A27DB-BD31-4B8C-83A1-F6EECF244321}">
                <p14:modId xmlns:p14="http://schemas.microsoft.com/office/powerpoint/2010/main" val="3576414690"/>
              </p:ext>
            </p:extLst>
          </p:nvPr>
        </p:nvGraphicFramePr>
        <p:xfrm>
          <a:off x="4217282" y="996850"/>
          <a:ext cx="7638808" cy="5760720"/>
        </p:xfrm>
        <a:graphic>
          <a:graphicData uri="http://schemas.openxmlformats.org/drawingml/2006/table">
            <a:tbl>
              <a:tblPr>
                <a:tableStyleId>{5C22544A-7EE6-4342-B048-85BDC9FD1C3A}</a:tableStyleId>
              </a:tblPr>
              <a:tblGrid>
                <a:gridCol w="1745583">
                  <a:extLst>
                    <a:ext uri="{9D8B030D-6E8A-4147-A177-3AD203B41FA5}">
                      <a16:colId xmlns:a16="http://schemas.microsoft.com/office/drawing/2014/main" val="977122371"/>
                    </a:ext>
                  </a:extLst>
                </a:gridCol>
                <a:gridCol w="305235">
                  <a:extLst>
                    <a:ext uri="{9D8B030D-6E8A-4147-A177-3AD203B41FA5}">
                      <a16:colId xmlns:a16="http://schemas.microsoft.com/office/drawing/2014/main" val="3274407670"/>
                    </a:ext>
                  </a:extLst>
                </a:gridCol>
                <a:gridCol w="2730791">
                  <a:extLst>
                    <a:ext uri="{9D8B030D-6E8A-4147-A177-3AD203B41FA5}">
                      <a16:colId xmlns:a16="http://schemas.microsoft.com/office/drawing/2014/main" val="3196794086"/>
                    </a:ext>
                  </a:extLst>
                </a:gridCol>
                <a:gridCol w="2857199">
                  <a:extLst>
                    <a:ext uri="{9D8B030D-6E8A-4147-A177-3AD203B41FA5}">
                      <a16:colId xmlns:a16="http://schemas.microsoft.com/office/drawing/2014/main" val="2308396322"/>
                    </a:ext>
                  </a:extLst>
                </a:gridCol>
              </a:tblGrid>
              <a:tr h="190047">
                <a:tc>
                  <a:txBody>
                    <a:bodyPr/>
                    <a:lstStyle/>
                    <a:p>
                      <a:pPr algn="just">
                        <a:spcAft>
                          <a:spcPts val="0"/>
                        </a:spcAft>
                      </a:pPr>
                      <a:r>
                        <a:rPr lang="zh-CN" sz="1400" b="1" kern="100" dirty="0">
                          <a:effectLst/>
                        </a:rPr>
                        <a:t>功能</a:t>
                      </a:r>
                      <a:r>
                        <a:rPr lang="en-US" sz="1400" b="1" kern="100" dirty="0">
                          <a:effectLst/>
                        </a:rPr>
                        <a:t>F.3</a:t>
                      </a:r>
                      <a:r>
                        <a:rPr lang="zh-CN" sz="1400" b="1" kern="100" dirty="0">
                          <a:effectLst/>
                        </a:rPr>
                        <a:t>描述</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1400" kern="100">
                          <a:effectLst/>
                        </a:rPr>
                        <a:t>标签反馈（执行删除操作）</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44198501"/>
                  </a:ext>
                </a:extLst>
              </a:tr>
              <a:tr h="380096">
                <a:tc>
                  <a:txBody>
                    <a:bodyPr/>
                    <a:lstStyle/>
                    <a:p>
                      <a:pPr algn="just">
                        <a:spcAft>
                          <a:spcPts val="0"/>
                        </a:spcAft>
                      </a:pPr>
                      <a:r>
                        <a:rPr lang="zh-CN" sz="1400" b="1" kern="100" dirty="0">
                          <a:effectLst/>
                        </a:rPr>
                        <a:t>用例目的</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1400" kern="100">
                          <a:effectLst/>
                        </a:rPr>
                        <a:t>根据标签的反馈数来查找关于该标签是否需要反馈，标签的反馈数通过反馈的统计信息呈现，这也为之后的操作做好准备</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37301277"/>
                  </a:ext>
                </a:extLst>
              </a:tr>
              <a:tr h="380096">
                <a:tc>
                  <a:txBody>
                    <a:bodyPr/>
                    <a:lstStyle/>
                    <a:p>
                      <a:pPr algn="just">
                        <a:spcAft>
                          <a:spcPts val="0"/>
                        </a:spcAft>
                      </a:pPr>
                      <a:r>
                        <a:rPr lang="zh-CN" sz="1400" b="1" kern="100" dirty="0">
                          <a:effectLst/>
                        </a:rPr>
                        <a:t>前提条件</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1400" kern="100">
                          <a:effectLst/>
                        </a:rPr>
                        <a:t>管理员登录系统后，通过点击侧边导航条的标签反馈按钮，进入到标签反馈界面，数据库存在部分标签反馈数据。</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68420414"/>
                  </a:ext>
                </a:extLst>
              </a:tr>
              <a:tr h="190047">
                <a:tc>
                  <a:txBody>
                    <a:bodyPr/>
                    <a:lstStyle/>
                    <a:p>
                      <a:pPr algn="just">
                        <a:spcAft>
                          <a:spcPts val="0"/>
                        </a:spcAft>
                      </a:pPr>
                      <a:r>
                        <a:rPr lang="zh-CN" sz="1400" b="1" kern="100" dirty="0">
                          <a:effectLst/>
                        </a:rPr>
                        <a:t>测试方法</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1400" kern="100">
                          <a:effectLst/>
                        </a:rPr>
                        <a:t>黑盒测试等价类划分法</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98857075"/>
                  </a:ext>
                </a:extLst>
              </a:tr>
              <a:tr h="190047">
                <a:tc gridSpan="2">
                  <a:txBody>
                    <a:bodyPr/>
                    <a:lstStyle/>
                    <a:p>
                      <a:pPr algn="ctr">
                        <a:spcAft>
                          <a:spcPts val="0"/>
                        </a:spcAft>
                      </a:pPr>
                      <a:r>
                        <a:rPr lang="zh-CN" sz="1400" b="1" kern="100" dirty="0">
                          <a:effectLst/>
                        </a:rPr>
                        <a:t>输入</a:t>
                      </a:r>
                      <a:r>
                        <a:rPr lang="en-US" sz="1400" b="1" kern="100" dirty="0">
                          <a:effectLst/>
                        </a:rPr>
                        <a:t>/</a:t>
                      </a:r>
                      <a:r>
                        <a:rPr lang="zh-CN" sz="1400" b="1" kern="100" dirty="0">
                          <a:effectLst/>
                        </a:rPr>
                        <a:t>动作</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ctr">
                        <a:spcAft>
                          <a:spcPts val="0"/>
                        </a:spcAft>
                      </a:pPr>
                      <a:r>
                        <a:rPr lang="zh-CN" sz="1400" b="1" kern="100" dirty="0">
                          <a:effectLst/>
                        </a:rPr>
                        <a:t>期望的输出</a:t>
                      </a:r>
                      <a:r>
                        <a:rPr lang="en-US" sz="1400" b="1" kern="100" dirty="0">
                          <a:effectLst/>
                        </a:rPr>
                        <a:t>/</a:t>
                      </a:r>
                      <a:r>
                        <a:rPr lang="zh-CN" sz="1400" b="1" kern="100" dirty="0">
                          <a:effectLst/>
                        </a:rPr>
                        <a:t>相应</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400" b="1" kern="100" dirty="0">
                          <a:effectLst/>
                        </a:rPr>
                        <a:t>实际情况</a:t>
                      </a:r>
                      <a:endParaRPr lang="zh-CN" sz="1400" b="1"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48818422"/>
                  </a:ext>
                </a:extLst>
              </a:tr>
              <a:tr h="950239">
                <a:tc gridSpan="2">
                  <a:txBody>
                    <a:bodyPr/>
                    <a:lstStyle/>
                    <a:p>
                      <a:pPr algn="just">
                        <a:spcAft>
                          <a:spcPts val="0"/>
                        </a:spcAft>
                      </a:pPr>
                      <a:r>
                        <a:rPr lang="en-US" sz="1400" kern="100">
                          <a:effectLst/>
                        </a:rPr>
                        <a:t>F.3.a </a:t>
                      </a:r>
                      <a:r>
                        <a:rPr lang="zh-CN" sz="1400" kern="100">
                          <a:effectLst/>
                        </a:rPr>
                        <a:t>点击删除按钮，在出现的弹框中对建立者的回复输入内容为空，对举报者的回复输入内容为空</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1400" kern="100">
                          <a:effectLst/>
                        </a:rPr>
                        <a:t>完成对标签的删除，对建立者发送“您建立的标签</a:t>
                      </a:r>
                      <a:r>
                        <a:rPr lang="en-US" sz="1400" kern="100">
                          <a:effectLst/>
                        </a:rPr>
                        <a:t>XXX</a:t>
                      </a:r>
                      <a:r>
                        <a:rPr lang="zh-CN" sz="1400" kern="100">
                          <a:effectLst/>
                        </a:rPr>
                        <a:t>已经成功被删除”消息，对举报者发送“您举报的标签成功被删除”消息</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完成对标签的删除，对建立者发送“您建立的标签</a:t>
                      </a:r>
                      <a:r>
                        <a:rPr lang="en-US" sz="1400" kern="100" dirty="0">
                          <a:effectLst/>
                        </a:rPr>
                        <a:t>XXX</a:t>
                      </a:r>
                      <a:r>
                        <a:rPr lang="zh-CN" sz="1400" kern="100" dirty="0">
                          <a:effectLst/>
                        </a:rPr>
                        <a:t>已经成功被删除”消息，对举报者发送“您举报的标签成功被删除”消息</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11889981"/>
                  </a:ext>
                </a:extLst>
              </a:tr>
              <a:tr h="950239">
                <a:tc gridSpan="2">
                  <a:txBody>
                    <a:bodyPr/>
                    <a:lstStyle/>
                    <a:p>
                      <a:pPr algn="just">
                        <a:spcAft>
                          <a:spcPts val="0"/>
                        </a:spcAft>
                      </a:pPr>
                      <a:r>
                        <a:rPr lang="en-US" sz="1400" kern="100">
                          <a:effectLst/>
                        </a:rPr>
                        <a:t>F.3.b</a:t>
                      </a:r>
                      <a:r>
                        <a:rPr lang="zh-CN" sz="1400" kern="100">
                          <a:effectLst/>
                        </a:rPr>
                        <a:t>点击删除按钮，在出现的弹框中对建立者的回复输入内容为空，对举报者的回复输入内容不为空</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1400" kern="100">
                          <a:effectLst/>
                        </a:rPr>
                        <a:t>完成对标签的删除，对建立者发送“您建立的标签</a:t>
                      </a:r>
                      <a:r>
                        <a:rPr lang="en-US" sz="1400" kern="100">
                          <a:effectLst/>
                        </a:rPr>
                        <a:t>XXX</a:t>
                      </a:r>
                      <a:r>
                        <a:rPr lang="zh-CN" sz="1400" kern="100">
                          <a:effectLst/>
                        </a:rPr>
                        <a:t>已经成功被删除”消息，对举报者发送输入内容</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完成对标签的删除，对建立者发送“您建立的标签</a:t>
                      </a:r>
                      <a:r>
                        <a:rPr lang="en-US" sz="1400" kern="100">
                          <a:effectLst/>
                        </a:rPr>
                        <a:t>XXX</a:t>
                      </a:r>
                      <a:r>
                        <a:rPr lang="zh-CN" sz="1400" kern="100">
                          <a:effectLst/>
                        </a:rPr>
                        <a:t>已经成功被删除”消息，对举报者发送输入内容</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4128452"/>
                  </a:ext>
                </a:extLst>
              </a:tr>
              <a:tr h="950239">
                <a:tc gridSpan="2">
                  <a:txBody>
                    <a:bodyPr/>
                    <a:lstStyle/>
                    <a:p>
                      <a:pPr algn="just">
                        <a:spcAft>
                          <a:spcPts val="0"/>
                        </a:spcAft>
                      </a:pPr>
                      <a:r>
                        <a:rPr lang="en-US" sz="1400" kern="100">
                          <a:effectLst/>
                        </a:rPr>
                        <a:t>F.3.c </a:t>
                      </a:r>
                      <a:r>
                        <a:rPr lang="zh-CN" sz="1400" kern="100">
                          <a:effectLst/>
                        </a:rPr>
                        <a:t>点击删除按钮，在出现的弹框中对建立者的回复输入内容不为空，对举报者的回复输入内容为空</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1400" kern="100">
                          <a:effectLst/>
                        </a:rPr>
                        <a:t>完成对标签的删除，对建立者发送输入内容，对举报者发送“您举报的标签成功被删除”消息</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完成对标签的删除，对建立者发送输入内容，对举报者发送“您举报的标签成功被删除”消息</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42469327"/>
                  </a:ext>
                </a:extLst>
              </a:tr>
              <a:tr h="950239">
                <a:tc gridSpan="2">
                  <a:txBody>
                    <a:bodyPr/>
                    <a:lstStyle/>
                    <a:p>
                      <a:pPr algn="just">
                        <a:spcAft>
                          <a:spcPts val="0"/>
                        </a:spcAft>
                      </a:pPr>
                      <a:r>
                        <a:rPr lang="en-US" sz="1400" kern="100">
                          <a:effectLst/>
                        </a:rPr>
                        <a:t>F.3.d</a:t>
                      </a:r>
                      <a:r>
                        <a:rPr lang="zh-CN" sz="1400" kern="100">
                          <a:effectLst/>
                        </a:rPr>
                        <a:t>点击删除按钮，在出现的弹框中对建立者的回复输入内容不为空，对举报者的回复输入内容不为空</a:t>
                      </a:r>
                      <a:endParaRPr lang="zh-CN" sz="14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a:txBody>
                    <a:bodyPr/>
                    <a:lstStyle/>
                    <a:p>
                      <a:pPr algn="just">
                        <a:spcAft>
                          <a:spcPts val="0"/>
                        </a:spcAft>
                      </a:pPr>
                      <a:r>
                        <a:rPr lang="zh-CN" sz="1400" kern="100" dirty="0">
                          <a:effectLst/>
                        </a:rPr>
                        <a:t>完成对标签的删除，对建立者发送输入内容，对举报者发送输入内容</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完成对标签的删除，对建立者发送输入内容，对举报者发送输入内容</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76184864"/>
                  </a:ext>
                </a:extLst>
              </a:tr>
            </a:tbl>
          </a:graphicData>
        </a:graphic>
      </p:graphicFrame>
    </p:spTree>
    <p:extLst>
      <p:ext uri="{BB962C8B-B14F-4D97-AF65-F5344CB8AC3E}">
        <p14:creationId xmlns:p14="http://schemas.microsoft.com/office/powerpoint/2010/main" val="8009793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用户手册</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pic>
        <p:nvPicPr>
          <p:cNvPr id="2" name="图片 1">
            <a:extLst>
              <a:ext uri="{FF2B5EF4-FFF2-40B4-BE49-F238E27FC236}">
                <a16:creationId xmlns:a16="http://schemas.microsoft.com/office/drawing/2014/main" id="{54B5A921-2CE1-4BC9-B03D-233A5663EA25}"/>
              </a:ext>
            </a:extLst>
          </p:cNvPr>
          <p:cNvPicPr>
            <a:picLocks noChangeAspect="1"/>
          </p:cNvPicPr>
          <p:nvPr/>
        </p:nvPicPr>
        <p:blipFill>
          <a:blip r:embed="rId2"/>
          <a:stretch>
            <a:fillRect/>
          </a:stretch>
        </p:blipFill>
        <p:spPr>
          <a:xfrm>
            <a:off x="3697876" y="999931"/>
            <a:ext cx="7949627" cy="5607551"/>
          </a:xfrm>
          <a:prstGeom prst="rect">
            <a:avLst/>
          </a:prstGeom>
        </p:spPr>
      </p:pic>
    </p:spTree>
    <p:extLst>
      <p:ext uri="{BB962C8B-B14F-4D97-AF65-F5344CB8AC3E}">
        <p14:creationId xmlns:p14="http://schemas.microsoft.com/office/powerpoint/2010/main" val="34684477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用户手册</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pic>
        <p:nvPicPr>
          <p:cNvPr id="3" name="图片 2">
            <a:extLst>
              <a:ext uri="{FF2B5EF4-FFF2-40B4-BE49-F238E27FC236}">
                <a16:creationId xmlns:a16="http://schemas.microsoft.com/office/drawing/2014/main" id="{3AB85356-6848-4A42-93B5-39DACDC09291}"/>
              </a:ext>
            </a:extLst>
          </p:cNvPr>
          <p:cNvPicPr>
            <a:picLocks noChangeAspect="1"/>
          </p:cNvPicPr>
          <p:nvPr/>
        </p:nvPicPr>
        <p:blipFill>
          <a:blip r:embed="rId2"/>
          <a:stretch>
            <a:fillRect/>
          </a:stretch>
        </p:blipFill>
        <p:spPr>
          <a:xfrm>
            <a:off x="4511307" y="1292033"/>
            <a:ext cx="6289091" cy="5261289"/>
          </a:xfrm>
          <a:prstGeom prst="rect">
            <a:avLst/>
          </a:prstGeom>
        </p:spPr>
      </p:pic>
    </p:spTree>
    <p:extLst>
      <p:ext uri="{BB962C8B-B14F-4D97-AF65-F5344CB8AC3E}">
        <p14:creationId xmlns:p14="http://schemas.microsoft.com/office/powerpoint/2010/main" val="22028051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2.3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用户手册</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pic>
        <p:nvPicPr>
          <p:cNvPr id="2" name="图片 1">
            <a:extLst>
              <a:ext uri="{FF2B5EF4-FFF2-40B4-BE49-F238E27FC236}">
                <a16:creationId xmlns:a16="http://schemas.microsoft.com/office/drawing/2014/main" id="{C4483FDC-B327-4213-91C8-9A42E41BBC09}"/>
              </a:ext>
            </a:extLst>
          </p:cNvPr>
          <p:cNvPicPr>
            <a:picLocks noChangeAspect="1"/>
          </p:cNvPicPr>
          <p:nvPr/>
        </p:nvPicPr>
        <p:blipFill>
          <a:blip r:embed="rId2"/>
          <a:stretch>
            <a:fillRect/>
          </a:stretch>
        </p:blipFill>
        <p:spPr>
          <a:xfrm>
            <a:off x="3776694" y="1211542"/>
            <a:ext cx="7364782" cy="5569961"/>
          </a:xfrm>
          <a:prstGeom prst="rect">
            <a:avLst/>
          </a:prstGeom>
        </p:spPr>
      </p:pic>
    </p:spTree>
    <p:extLst>
      <p:ext uri="{BB962C8B-B14F-4D97-AF65-F5344CB8AC3E}">
        <p14:creationId xmlns:p14="http://schemas.microsoft.com/office/powerpoint/2010/main" val="35641920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grpSp>
        <p:nvGrpSpPr>
          <p:cNvPr id="2" name="组合 1">
            <a:extLst>
              <a:ext uri="{FF2B5EF4-FFF2-40B4-BE49-F238E27FC236}">
                <a16:creationId xmlns:a16="http://schemas.microsoft.com/office/drawing/2014/main" id="{D185FACF-314B-43E8-9431-2086EFD14C8A}"/>
              </a:ext>
            </a:extLst>
          </p:cNvPr>
          <p:cNvGrpSpPr/>
          <p:nvPr/>
        </p:nvGrpSpPr>
        <p:grpSpPr>
          <a:xfrm>
            <a:off x="3198806" y="2027099"/>
            <a:ext cx="3789270" cy="461665"/>
            <a:chOff x="3047422" y="2001053"/>
            <a:chExt cx="2872860" cy="461665"/>
          </a:xfrm>
        </p:grpSpPr>
        <p:sp>
          <p:nvSpPr>
            <p:cNvPr id="15" name="椭圆 26">
              <a:extLst>
                <a:ext uri="{FF2B5EF4-FFF2-40B4-BE49-F238E27FC236}">
                  <a16:creationId xmlns:a16="http://schemas.microsoft.com/office/drawing/2014/main" id="{EC70A9E8-BF71-4647-85BA-9D94DBAC9090}"/>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1</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16" name="文本框 29">
              <a:extLst>
                <a:ext uri="{FF2B5EF4-FFF2-40B4-BE49-F238E27FC236}">
                  <a16:creationId xmlns:a16="http://schemas.microsoft.com/office/drawing/2014/main" id="{173BD5B5-DEA4-450E-8C87-4C719783D6F0}"/>
                </a:ext>
              </a:extLst>
            </p:cNvPr>
            <p:cNvSpPr>
              <a:spLocks noChangeArrowheads="1"/>
            </p:cNvSpPr>
            <p:nvPr/>
          </p:nvSpPr>
          <p:spPr bwMode="auto">
            <a:xfrm>
              <a:off x="3599020" y="2001053"/>
              <a:ext cx="232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数据流条目（部分）</a:t>
              </a:r>
            </a:p>
          </p:txBody>
        </p:sp>
      </p:grpSp>
      <p:graphicFrame>
        <p:nvGraphicFramePr>
          <p:cNvPr id="3" name="表格 2">
            <a:extLst>
              <a:ext uri="{FF2B5EF4-FFF2-40B4-BE49-F238E27FC236}">
                <a16:creationId xmlns:a16="http://schemas.microsoft.com/office/drawing/2014/main" id="{09485D70-8765-4F3E-A026-6E57DC0BD2AC}"/>
              </a:ext>
            </a:extLst>
          </p:cNvPr>
          <p:cNvGraphicFramePr>
            <a:graphicFrameLocks noGrp="1"/>
          </p:cNvGraphicFramePr>
          <p:nvPr>
            <p:extLst>
              <p:ext uri="{D42A27DB-BD31-4B8C-83A1-F6EECF244321}">
                <p14:modId xmlns:p14="http://schemas.microsoft.com/office/powerpoint/2010/main" val="1331464177"/>
              </p:ext>
            </p:extLst>
          </p:nvPr>
        </p:nvGraphicFramePr>
        <p:xfrm>
          <a:off x="1391602" y="2822397"/>
          <a:ext cx="10005933" cy="3639314"/>
        </p:xfrm>
        <a:graphic>
          <a:graphicData uri="http://schemas.openxmlformats.org/drawingml/2006/table">
            <a:tbl>
              <a:tblPr firstRow="1" firstCol="1" bandRow="1">
                <a:tableStyleId>{5C22544A-7EE6-4342-B048-85BDC9FD1C3A}</a:tableStyleId>
              </a:tblPr>
              <a:tblGrid>
                <a:gridCol w="1893539">
                  <a:extLst>
                    <a:ext uri="{9D8B030D-6E8A-4147-A177-3AD203B41FA5}">
                      <a16:colId xmlns:a16="http://schemas.microsoft.com/office/drawing/2014/main" val="3765336946"/>
                    </a:ext>
                  </a:extLst>
                </a:gridCol>
                <a:gridCol w="2588854">
                  <a:extLst>
                    <a:ext uri="{9D8B030D-6E8A-4147-A177-3AD203B41FA5}">
                      <a16:colId xmlns:a16="http://schemas.microsoft.com/office/drawing/2014/main" val="3413702350"/>
                    </a:ext>
                  </a:extLst>
                </a:gridCol>
                <a:gridCol w="1553801">
                  <a:extLst>
                    <a:ext uri="{9D8B030D-6E8A-4147-A177-3AD203B41FA5}">
                      <a16:colId xmlns:a16="http://schemas.microsoft.com/office/drawing/2014/main" val="2916948060"/>
                    </a:ext>
                  </a:extLst>
                </a:gridCol>
                <a:gridCol w="1725498">
                  <a:extLst>
                    <a:ext uri="{9D8B030D-6E8A-4147-A177-3AD203B41FA5}">
                      <a16:colId xmlns:a16="http://schemas.microsoft.com/office/drawing/2014/main" val="1006939640"/>
                    </a:ext>
                  </a:extLst>
                </a:gridCol>
                <a:gridCol w="2244241">
                  <a:extLst>
                    <a:ext uri="{9D8B030D-6E8A-4147-A177-3AD203B41FA5}">
                      <a16:colId xmlns:a16="http://schemas.microsoft.com/office/drawing/2014/main" val="622028917"/>
                    </a:ext>
                  </a:extLst>
                </a:gridCol>
              </a:tblGrid>
              <a:tr h="243501">
                <a:tc>
                  <a:txBody>
                    <a:bodyPr/>
                    <a:lstStyle/>
                    <a:p>
                      <a:pPr algn="ctr">
                        <a:lnSpc>
                          <a:spcPct val="150000"/>
                        </a:lnSpc>
                        <a:spcAft>
                          <a:spcPts val="0"/>
                        </a:spcAft>
                      </a:pPr>
                      <a:r>
                        <a:rPr lang="zh-CN" sz="2400" kern="100" dirty="0">
                          <a:effectLst/>
                        </a:rPr>
                        <a:t>数据流名称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2400" kern="100"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2400" kern="100" dirty="0">
                          <a:effectLst/>
                        </a:rPr>
                        <a:t>来源</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2400" kern="100" dirty="0">
                          <a:effectLst/>
                        </a:rPr>
                        <a:t>去向</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2400" kern="100" dirty="0">
                          <a:effectLst/>
                        </a:rPr>
                        <a:t>组成</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extLst>
                  <a:ext uri="{0D108BD9-81ED-4DB2-BD59-A6C34878D82A}">
                    <a16:rowId xmlns:a16="http://schemas.microsoft.com/office/drawing/2014/main" val="4133709744"/>
                  </a:ext>
                </a:extLst>
              </a:tr>
              <a:tr h="748859">
                <a:tc>
                  <a:txBody>
                    <a:bodyPr/>
                    <a:lstStyle/>
                    <a:p>
                      <a:pPr algn="ctr">
                        <a:lnSpc>
                          <a:spcPct val="150000"/>
                        </a:lnSpc>
                        <a:spcAft>
                          <a:spcPts val="0"/>
                        </a:spcAft>
                      </a:pPr>
                      <a:r>
                        <a:rPr lang="zh-CN" sz="1800" kern="100">
                          <a:effectLst/>
                        </a:rPr>
                        <a:t>用户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用户的个人信息、涉及到的动态、钓点、渔具店、活动等信息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dirty="0">
                          <a:effectLst/>
                        </a:rPr>
                        <a:t>用户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用户、管理员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l">
                        <a:lnSpc>
                          <a:spcPct val="150000"/>
                        </a:lnSpc>
                        <a:spcAft>
                          <a:spcPts val="0"/>
                        </a:spcAft>
                      </a:pPr>
                      <a:r>
                        <a:rPr lang="en-US" sz="1800" kern="100">
                          <a:effectLst/>
                        </a:rPr>
                        <a:t>A1-A19</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extLst>
                  <a:ext uri="{0D108BD9-81ED-4DB2-BD59-A6C34878D82A}">
                    <a16:rowId xmlns:a16="http://schemas.microsoft.com/office/drawing/2014/main" val="661668414"/>
                  </a:ext>
                </a:extLst>
              </a:tr>
              <a:tr h="556199">
                <a:tc>
                  <a:txBody>
                    <a:bodyPr/>
                    <a:lstStyle/>
                    <a:p>
                      <a:pPr algn="ctr">
                        <a:lnSpc>
                          <a:spcPct val="150000"/>
                        </a:lnSpc>
                        <a:spcAft>
                          <a:spcPts val="0"/>
                        </a:spcAft>
                      </a:pPr>
                      <a:r>
                        <a:rPr lang="zh-CN" sz="1800" kern="100">
                          <a:effectLst/>
                        </a:rPr>
                        <a:t>标签</a:t>
                      </a:r>
                      <a:r>
                        <a:rPr lang="en-US" sz="1800" kern="100">
                          <a:effectLst/>
                        </a:rPr>
                        <a:t>_</a:t>
                      </a:r>
                      <a:r>
                        <a:rPr lang="zh-CN" sz="1800" kern="100">
                          <a:effectLst/>
                        </a:rPr>
                        <a:t>钓场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dirty="0">
                          <a:effectLst/>
                        </a:rPr>
                        <a:t>标签中的钓场信息，如钓场名、创建者等</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系统、用户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用户、管理员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l">
                        <a:lnSpc>
                          <a:spcPct val="150000"/>
                        </a:lnSpc>
                        <a:spcAft>
                          <a:spcPts val="0"/>
                        </a:spcAft>
                      </a:pPr>
                      <a:r>
                        <a:rPr lang="en-US" sz="1800" kern="100">
                          <a:effectLst/>
                        </a:rPr>
                        <a:t>B1-B13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extLst>
                  <a:ext uri="{0D108BD9-81ED-4DB2-BD59-A6C34878D82A}">
                    <a16:rowId xmlns:a16="http://schemas.microsoft.com/office/drawing/2014/main" val="2561687991"/>
                  </a:ext>
                </a:extLst>
              </a:tr>
              <a:tr h="748859">
                <a:tc>
                  <a:txBody>
                    <a:bodyPr/>
                    <a:lstStyle/>
                    <a:p>
                      <a:pPr algn="ctr">
                        <a:lnSpc>
                          <a:spcPct val="150000"/>
                        </a:lnSpc>
                        <a:spcAft>
                          <a:spcPts val="0"/>
                        </a:spcAft>
                      </a:pPr>
                      <a:r>
                        <a:rPr lang="zh-CN" sz="1800" kern="100">
                          <a:effectLst/>
                        </a:rPr>
                        <a:t>标签</a:t>
                      </a:r>
                      <a:r>
                        <a:rPr lang="en-US" sz="1800" kern="100">
                          <a:effectLst/>
                        </a:rPr>
                        <a:t>_</a:t>
                      </a:r>
                      <a:r>
                        <a:rPr lang="zh-CN" sz="1800" kern="100">
                          <a:effectLst/>
                        </a:rPr>
                        <a:t>渔具店</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标签中的渔具店信息，如渔具店位置、营业时间等</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系统、用户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ctr">
                        <a:lnSpc>
                          <a:spcPct val="150000"/>
                        </a:lnSpc>
                        <a:spcAft>
                          <a:spcPts val="0"/>
                        </a:spcAft>
                      </a:pPr>
                      <a:r>
                        <a:rPr lang="zh-CN" sz="1800" kern="100">
                          <a:effectLst/>
                        </a:rPr>
                        <a:t>用户、管理员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tc>
                  <a:txBody>
                    <a:bodyPr/>
                    <a:lstStyle/>
                    <a:p>
                      <a:pPr algn="l">
                        <a:lnSpc>
                          <a:spcPct val="150000"/>
                        </a:lnSpc>
                        <a:spcAft>
                          <a:spcPts val="0"/>
                        </a:spcAft>
                      </a:pPr>
                      <a:r>
                        <a:rPr lang="en-US" sz="1800" kern="100" dirty="0">
                          <a:effectLst/>
                        </a:rPr>
                        <a:t>C1-C9</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7798" marR="57798" marT="0" marB="0"/>
                </a:tc>
                <a:extLst>
                  <a:ext uri="{0D108BD9-81ED-4DB2-BD59-A6C34878D82A}">
                    <a16:rowId xmlns:a16="http://schemas.microsoft.com/office/drawing/2014/main" val="808538676"/>
                  </a:ext>
                </a:extLst>
              </a:tr>
            </a:tbl>
          </a:graphicData>
        </a:graphic>
      </p:graphicFrame>
    </p:spTree>
    <p:extLst>
      <p:ext uri="{BB962C8B-B14F-4D97-AF65-F5344CB8AC3E}">
        <p14:creationId xmlns:p14="http://schemas.microsoft.com/office/powerpoint/2010/main" val="4586621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14" name="组合 13">
            <a:extLst>
              <a:ext uri="{FF2B5EF4-FFF2-40B4-BE49-F238E27FC236}">
                <a16:creationId xmlns:a16="http://schemas.microsoft.com/office/drawing/2014/main" id="{24D68029-CF64-4C04-8A13-5F9D0B918670}"/>
              </a:ext>
            </a:extLst>
          </p:cNvPr>
          <p:cNvGrpSpPr/>
          <p:nvPr/>
        </p:nvGrpSpPr>
        <p:grpSpPr>
          <a:xfrm>
            <a:off x="1391602" y="2027099"/>
            <a:ext cx="3812325" cy="461665"/>
            <a:chOff x="1143000" y="1929903"/>
            <a:chExt cx="3812325" cy="461665"/>
          </a:xfrm>
        </p:grpSpPr>
        <p:sp>
          <p:nvSpPr>
            <p:cNvPr id="15" name="燕尾形 18">
              <a:extLst>
                <a:ext uri="{FF2B5EF4-FFF2-40B4-BE49-F238E27FC236}">
                  <a16:creationId xmlns:a16="http://schemas.microsoft.com/office/drawing/2014/main" id="{390646BC-E5A1-4E11-BC84-CB1281707E1E}"/>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5239C318-1C22-4290-8555-E012ED2EAE0D}"/>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a:t>
              </a:r>
            </a:p>
          </p:txBody>
        </p:sp>
      </p:grpSp>
      <p:grpSp>
        <p:nvGrpSpPr>
          <p:cNvPr id="21" name="组合 20">
            <a:extLst>
              <a:ext uri="{FF2B5EF4-FFF2-40B4-BE49-F238E27FC236}">
                <a16:creationId xmlns:a16="http://schemas.microsoft.com/office/drawing/2014/main" id="{E7097C1C-6951-44EF-9BAF-9BC7F8352FB7}"/>
              </a:ext>
            </a:extLst>
          </p:cNvPr>
          <p:cNvGrpSpPr/>
          <p:nvPr/>
        </p:nvGrpSpPr>
        <p:grpSpPr>
          <a:xfrm>
            <a:off x="3198806" y="2027099"/>
            <a:ext cx="3789270" cy="461665"/>
            <a:chOff x="3047422" y="2001053"/>
            <a:chExt cx="2872860" cy="461665"/>
          </a:xfrm>
        </p:grpSpPr>
        <p:sp>
          <p:nvSpPr>
            <p:cNvPr id="22" name="椭圆 26">
              <a:extLst>
                <a:ext uri="{FF2B5EF4-FFF2-40B4-BE49-F238E27FC236}">
                  <a16:creationId xmlns:a16="http://schemas.microsoft.com/office/drawing/2014/main" id="{136BFCA0-5C25-4EBD-8CD4-60E72D578096}"/>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2</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3" name="文本框 29">
              <a:extLst>
                <a:ext uri="{FF2B5EF4-FFF2-40B4-BE49-F238E27FC236}">
                  <a16:creationId xmlns:a16="http://schemas.microsoft.com/office/drawing/2014/main" id="{B5883289-90BD-42CB-8639-0ADCD7FA4210}"/>
                </a:ext>
              </a:extLst>
            </p:cNvPr>
            <p:cNvSpPr>
              <a:spLocks noChangeArrowheads="1"/>
            </p:cNvSpPr>
            <p:nvPr/>
          </p:nvSpPr>
          <p:spPr bwMode="auto">
            <a:xfrm>
              <a:off x="3599020" y="2001053"/>
              <a:ext cx="232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数据项条目（部分）</a:t>
              </a:r>
            </a:p>
          </p:txBody>
        </p:sp>
      </p:grpSp>
      <p:graphicFrame>
        <p:nvGraphicFramePr>
          <p:cNvPr id="3" name="表格 2">
            <a:extLst>
              <a:ext uri="{FF2B5EF4-FFF2-40B4-BE49-F238E27FC236}">
                <a16:creationId xmlns:a16="http://schemas.microsoft.com/office/drawing/2014/main" id="{03C8E6D7-738A-47BE-BD51-A8932AE94EED}"/>
              </a:ext>
            </a:extLst>
          </p:cNvPr>
          <p:cNvGraphicFramePr>
            <a:graphicFrameLocks noGrp="1"/>
          </p:cNvGraphicFramePr>
          <p:nvPr>
            <p:extLst>
              <p:ext uri="{D42A27DB-BD31-4B8C-83A1-F6EECF244321}">
                <p14:modId xmlns:p14="http://schemas.microsoft.com/office/powerpoint/2010/main" val="498304378"/>
              </p:ext>
            </p:extLst>
          </p:nvPr>
        </p:nvGraphicFramePr>
        <p:xfrm>
          <a:off x="1391602" y="2689232"/>
          <a:ext cx="8696165" cy="3873256"/>
        </p:xfrm>
        <a:graphic>
          <a:graphicData uri="http://schemas.openxmlformats.org/drawingml/2006/table">
            <a:tbl>
              <a:tblPr firstRow="1" firstCol="1" bandRow="1">
                <a:tableStyleId>{5C22544A-7EE6-4342-B048-85BDC9FD1C3A}</a:tableStyleId>
              </a:tblPr>
              <a:tblGrid>
                <a:gridCol w="1404068">
                  <a:extLst>
                    <a:ext uri="{9D8B030D-6E8A-4147-A177-3AD203B41FA5}">
                      <a16:colId xmlns:a16="http://schemas.microsoft.com/office/drawing/2014/main" val="759245440"/>
                    </a:ext>
                  </a:extLst>
                </a:gridCol>
                <a:gridCol w="1497967">
                  <a:extLst>
                    <a:ext uri="{9D8B030D-6E8A-4147-A177-3AD203B41FA5}">
                      <a16:colId xmlns:a16="http://schemas.microsoft.com/office/drawing/2014/main" val="1655779865"/>
                    </a:ext>
                  </a:extLst>
                </a:gridCol>
                <a:gridCol w="1095859">
                  <a:extLst>
                    <a:ext uri="{9D8B030D-6E8A-4147-A177-3AD203B41FA5}">
                      <a16:colId xmlns:a16="http://schemas.microsoft.com/office/drawing/2014/main" val="4163523837"/>
                    </a:ext>
                  </a:extLst>
                </a:gridCol>
                <a:gridCol w="940096">
                  <a:extLst>
                    <a:ext uri="{9D8B030D-6E8A-4147-A177-3AD203B41FA5}">
                      <a16:colId xmlns:a16="http://schemas.microsoft.com/office/drawing/2014/main" val="1889662029"/>
                    </a:ext>
                  </a:extLst>
                </a:gridCol>
                <a:gridCol w="1722221">
                  <a:extLst>
                    <a:ext uri="{9D8B030D-6E8A-4147-A177-3AD203B41FA5}">
                      <a16:colId xmlns:a16="http://schemas.microsoft.com/office/drawing/2014/main" val="2208940855"/>
                    </a:ext>
                  </a:extLst>
                </a:gridCol>
                <a:gridCol w="2035954">
                  <a:extLst>
                    <a:ext uri="{9D8B030D-6E8A-4147-A177-3AD203B41FA5}">
                      <a16:colId xmlns:a16="http://schemas.microsoft.com/office/drawing/2014/main" val="3692028821"/>
                    </a:ext>
                  </a:extLst>
                </a:gridCol>
              </a:tblGrid>
              <a:tr h="537574">
                <a:tc>
                  <a:txBody>
                    <a:bodyPr/>
                    <a:lstStyle/>
                    <a:p>
                      <a:pPr algn="ctr">
                        <a:lnSpc>
                          <a:spcPct val="150000"/>
                        </a:lnSpc>
                        <a:spcAft>
                          <a:spcPts val="0"/>
                        </a:spcAft>
                      </a:pPr>
                      <a:r>
                        <a:rPr lang="zh-CN" sz="1600" kern="100">
                          <a:effectLst/>
                        </a:rPr>
                        <a:t>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数据元素名称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正则表达式定义</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rPr>
                        <a:t>简述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8686814"/>
                  </a:ext>
                </a:extLst>
              </a:tr>
              <a:tr h="913806">
                <a:tc>
                  <a:txBody>
                    <a:bodyPr/>
                    <a:lstStyle/>
                    <a:p>
                      <a:pPr algn="ctr">
                        <a:lnSpc>
                          <a:spcPct val="150000"/>
                        </a:lnSpc>
                        <a:spcAft>
                          <a:spcPts val="0"/>
                        </a:spcAft>
                      </a:pPr>
                      <a:r>
                        <a:rPr lang="en-US" sz="1800" kern="100">
                          <a:effectLst/>
                        </a:rPr>
                        <a:t>C1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渔具店</a:t>
                      </a:r>
                      <a:r>
                        <a:rPr lang="en-US" sz="1800" kern="100">
                          <a:effectLst/>
                        </a:rPr>
                        <a:t>Id</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Integer</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数据库内部识别的渔具店</a:t>
                      </a:r>
                      <a:r>
                        <a:rPr lang="en-US" sz="1800" kern="100">
                          <a:effectLst/>
                        </a:rPr>
                        <a:t>Id</a:t>
                      </a:r>
                      <a:r>
                        <a:rPr lang="zh-CN" sz="1800" kern="100">
                          <a:effectLst/>
                        </a:rPr>
                        <a:t>，自增类型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4098348"/>
                  </a:ext>
                </a:extLst>
              </a:tr>
              <a:tr h="917323">
                <a:tc>
                  <a:txBody>
                    <a:bodyPr/>
                    <a:lstStyle/>
                    <a:p>
                      <a:pPr algn="ctr">
                        <a:lnSpc>
                          <a:spcPct val="200000"/>
                        </a:lnSpc>
                        <a:spcAft>
                          <a:spcPts val="0"/>
                        </a:spcAft>
                      </a:pPr>
                      <a:r>
                        <a:rPr lang="en-US" sz="1800" kern="100">
                          <a:effectLst/>
                        </a:rPr>
                        <a:t>C2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zh-CN" sz="1800" kern="100">
                          <a:effectLst/>
                        </a:rPr>
                        <a:t>渔具店名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a:effectLst/>
                        </a:rPr>
                        <a:t>Varchar</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a:effectLst/>
                        </a:rPr>
                        <a:t>15</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[\u4e00-\u9fa5]|\w){15}</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zh-CN" sz="1800" kern="100">
                          <a:effectLst/>
                        </a:rPr>
                        <a:t>渔具店的名称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7328794"/>
                  </a:ext>
                </a:extLst>
              </a:tr>
              <a:tr h="1230337">
                <a:tc>
                  <a:txBody>
                    <a:bodyPr/>
                    <a:lstStyle/>
                    <a:p>
                      <a:pPr algn="ctr">
                        <a:lnSpc>
                          <a:spcPct val="150000"/>
                        </a:lnSpc>
                        <a:spcAft>
                          <a:spcPts val="0"/>
                        </a:spcAft>
                      </a:pPr>
                      <a:r>
                        <a:rPr lang="en-US" sz="1800" kern="100">
                          <a:effectLst/>
                        </a:rPr>
                        <a:t> </a:t>
                      </a:r>
                      <a:endParaRPr lang="zh-CN" sz="2000" kern="100">
                        <a:effectLst/>
                      </a:endParaRPr>
                    </a:p>
                    <a:p>
                      <a:pPr algn="ctr">
                        <a:lnSpc>
                          <a:spcPct val="150000"/>
                        </a:lnSpc>
                        <a:spcAft>
                          <a:spcPts val="0"/>
                        </a:spcAft>
                      </a:pPr>
                      <a:r>
                        <a:rPr lang="en-US" sz="1800" kern="100">
                          <a:effectLst/>
                        </a:rPr>
                        <a:t>C3</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 </a:t>
                      </a:r>
                      <a:endParaRPr lang="zh-CN" sz="2000" kern="100">
                        <a:effectLst/>
                      </a:endParaRPr>
                    </a:p>
                    <a:p>
                      <a:pPr algn="ctr">
                        <a:lnSpc>
                          <a:spcPct val="150000"/>
                        </a:lnSpc>
                        <a:spcAft>
                          <a:spcPts val="0"/>
                        </a:spcAft>
                      </a:pPr>
                      <a:r>
                        <a:rPr lang="zh-CN" sz="1800" kern="100">
                          <a:effectLst/>
                        </a:rPr>
                        <a:t>位置</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(double,double)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渔具店在地图上所处的位置，标注用户地理位置信息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522380"/>
                  </a:ext>
                </a:extLst>
              </a:tr>
            </a:tbl>
          </a:graphicData>
        </a:graphic>
      </p:graphicFrame>
    </p:spTree>
    <p:extLst>
      <p:ext uri="{BB962C8B-B14F-4D97-AF65-F5344CB8AC3E}">
        <p14:creationId xmlns:p14="http://schemas.microsoft.com/office/powerpoint/2010/main" val="36196440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 name="表格 1">
            <a:extLst>
              <a:ext uri="{FF2B5EF4-FFF2-40B4-BE49-F238E27FC236}">
                <a16:creationId xmlns:a16="http://schemas.microsoft.com/office/drawing/2014/main" id="{6B589E34-BE5A-493D-89BD-8EE3844694BE}"/>
              </a:ext>
            </a:extLst>
          </p:cNvPr>
          <p:cNvGraphicFramePr>
            <a:graphicFrameLocks noGrp="1"/>
          </p:cNvGraphicFramePr>
          <p:nvPr>
            <p:extLst>
              <p:ext uri="{D42A27DB-BD31-4B8C-83A1-F6EECF244321}">
                <p14:modId xmlns:p14="http://schemas.microsoft.com/office/powerpoint/2010/main" val="3821866624"/>
              </p:ext>
            </p:extLst>
          </p:nvPr>
        </p:nvGraphicFramePr>
        <p:xfrm>
          <a:off x="542894" y="1260220"/>
          <a:ext cx="10839882" cy="5179063"/>
        </p:xfrm>
        <a:graphic>
          <a:graphicData uri="http://schemas.openxmlformats.org/drawingml/2006/table">
            <a:tbl>
              <a:tblPr firstRow="1" firstCol="1" bandRow="1">
                <a:tableStyleId>{5C22544A-7EE6-4342-B048-85BDC9FD1C3A}</a:tableStyleId>
              </a:tblPr>
              <a:tblGrid>
                <a:gridCol w="1750189">
                  <a:extLst>
                    <a:ext uri="{9D8B030D-6E8A-4147-A177-3AD203B41FA5}">
                      <a16:colId xmlns:a16="http://schemas.microsoft.com/office/drawing/2014/main" val="1446666829"/>
                    </a:ext>
                  </a:extLst>
                </a:gridCol>
                <a:gridCol w="1867235">
                  <a:extLst>
                    <a:ext uri="{9D8B030D-6E8A-4147-A177-3AD203B41FA5}">
                      <a16:colId xmlns:a16="http://schemas.microsoft.com/office/drawing/2014/main" val="2870320485"/>
                    </a:ext>
                  </a:extLst>
                </a:gridCol>
                <a:gridCol w="1366002">
                  <a:extLst>
                    <a:ext uri="{9D8B030D-6E8A-4147-A177-3AD203B41FA5}">
                      <a16:colId xmlns:a16="http://schemas.microsoft.com/office/drawing/2014/main" val="1577274653"/>
                    </a:ext>
                  </a:extLst>
                </a:gridCol>
                <a:gridCol w="1171842">
                  <a:extLst>
                    <a:ext uri="{9D8B030D-6E8A-4147-A177-3AD203B41FA5}">
                      <a16:colId xmlns:a16="http://schemas.microsoft.com/office/drawing/2014/main" val="3206153874"/>
                    </a:ext>
                  </a:extLst>
                </a:gridCol>
                <a:gridCol w="2146770">
                  <a:extLst>
                    <a:ext uri="{9D8B030D-6E8A-4147-A177-3AD203B41FA5}">
                      <a16:colId xmlns:a16="http://schemas.microsoft.com/office/drawing/2014/main" val="2381859441"/>
                    </a:ext>
                  </a:extLst>
                </a:gridCol>
                <a:gridCol w="2537844">
                  <a:extLst>
                    <a:ext uri="{9D8B030D-6E8A-4147-A177-3AD203B41FA5}">
                      <a16:colId xmlns:a16="http://schemas.microsoft.com/office/drawing/2014/main" val="668256693"/>
                    </a:ext>
                  </a:extLst>
                </a:gridCol>
              </a:tblGrid>
              <a:tr h="298071">
                <a:tc>
                  <a:txBody>
                    <a:bodyPr/>
                    <a:lstStyle/>
                    <a:p>
                      <a:pPr algn="ctr">
                        <a:lnSpc>
                          <a:spcPct val="150000"/>
                        </a:lnSpc>
                        <a:spcAft>
                          <a:spcPts val="0"/>
                        </a:spcAft>
                      </a:pPr>
                      <a:r>
                        <a:rPr lang="zh-CN" sz="1400" kern="10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400" kern="100">
                          <a:effectLst/>
                        </a:rPr>
                        <a:t>数据元素名称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400" kern="100">
                          <a:effectLst/>
                        </a:rPr>
                        <a:t>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400" kern="100">
                          <a:effectLst/>
                        </a:rPr>
                        <a:t>长度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400" kern="100">
                          <a:effectLst/>
                        </a:rPr>
                        <a:t>正则表达式定义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400" kern="100">
                          <a:effectLst/>
                        </a:rPr>
                        <a:t>简述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2910146487"/>
                  </a:ext>
                </a:extLst>
              </a:tr>
              <a:tr h="506683">
                <a:tc>
                  <a:txBody>
                    <a:bodyPr/>
                    <a:lstStyle/>
                    <a:p>
                      <a:pPr algn="ctr">
                        <a:lnSpc>
                          <a:spcPct val="200000"/>
                        </a:lnSpc>
                        <a:spcAft>
                          <a:spcPts val="0"/>
                        </a:spcAft>
                      </a:pPr>
                      <a:r>
                        <a:rPr lang="en-US" sz="1600" kern="100">
                          <a:effectLst/>
                        </a:rPr>
                        <a:t>C4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zh-CN" sz="1600" kern="100">
                          <a:effectLst/>
                        </a:rPr>
                        <a:t>详细地址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en-US" sz="1600" kern="100">
                          <a:effectLst/>
                        </a:rPr>
                        <a:t>Varchar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en-US" sz="1600" kern="100">
                          <a:effectLst/>
                        </a:rPr>
                        <a:t>50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dirty="0">
                          <a:effectLst/>
                        </a:rPr>
                        <a:t>[\u4e00-\u9fa5] {50}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600" kern="100">
                          <a:effectLst/>
                        </a:rPr>
                        <a:t>渔具店的详细位置，例如门牌号等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3643503608"/>
                  </a:ext>
                </a:extLst>
              </a:tr>
              <a:tr h="506683">
                <a:tc>
                  <a:txBody>
                    <a:bodyPr/>
                    <a:lstStyle/>
                    <a:p>
                      <a:pPr algn="ctr">
                        <a:lnSpc>
                          <a:spcPct val="200000"/>
                        </a:lnSpc>
                        <a:spcAft>
                          <a:spcPts val="0"/>
                        </a:spcAft>
                      </a:pPr>
                      <a:r>
                        <a:rPr lang="en-US" sz="1600" kern="100">
                          <a:effectLst/>
                        </a:rPr>
                        <a:t>C5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zh-CN" sz="1600" kern="100">
                          <a:effectLst/>
                        </a:rPr>
                        <a:t>图片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en-US" sz="1600" kern="100">
                          <a:effectLst/>
                        </a:rPr>
                        <a:t>Byte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200000"/>
                        </a:lnSpc>
                        <a:spcAft>
                          <a:spcPts val="0"/>
                        </a:spcAft>
                      </a:pPr>
                      <a:r>
                        <a:rPr lang="en-US" sz="1600" kern="100">
                          <a:effectLst/>
                        </a:rPr>
                        <a:t>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600" kern="100">
                          <a:effectLst/>
                        </a:rPr>
                        <a:t>图片对应的是标签的图片描述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3099764455"/>
                  </a:ext>
                </a:extLst>
              </a:tr>
              <a:tr h="506683">
                <a:tc>
                  <a:txBody>
                    <a:bodyPr/>
                    <a:lstStyle/>
                    <a:p>
                      <a:pPr algn="ctr">
                        <a:lnSpc>
                          <a:spcPct val="150000"/>
                        </a:lnSpc>
                        <a:spcAft>
                          <a:spcPts val="0"/>
                        </a:spcAft>
                      </a:pPr>
                      <a:r>
                        <a:rPr lang="en-US" sz="1600" kern="100">
                          <a:effectLst/>
                        </a:rPr>
                        <a:t>C6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600" kern="100">
                          <a:effectLst/>
                        </a:rPr>
                        <a:t>电话</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Varchar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11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dirty="0">
                          <a:effectLst/>
                        </a:rPr>
                        <a:t>[0~9]{11}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600" kern="100" dirty="0">
                          <a:effectLst/>
                        </a:rPr>
                        <a:t>创建该标签的用户的手机号或渔具店电话</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2845693453"/>
                  </a:ext>
                </a:extLst>
              </a:tr>
              <a:tr h="640312">
                <a:tc>
                  <a:txBody>
                    <a:bodyPr/>
                    <a:lstStyle/>
                    <a:p>
                      <a:pPr algn="ctr">
                        <a:lnSpc>
                          <a:spcPct val="300000"/>
                        </a:lnSpc>
                        <a:spcAft>
                          <a:spcPts val="0"/>
                        </a:spcAft>
                      </a:pPr>
                      <a:r>
                        <a:rPr lang="en-US" sz="1600" kern="100">
                          <a:effectLst/>
                        </a:rPr>
                        <a:t>C7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300000"/>
                        </a:lnSpc>
                        <a:spcAft>
                          <a:spcPts val="0"/>
                        </a:spcAft>
                      </a:pPr>
                      <a:r>
                        <a:rPr lang="zh-CN" sz="1600" kern="100">
                          <a:effectLst/>
                        </a:rPr>
                        <a:t>公告</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300000"/>
                        </a:lnSpc>
                        <a:spcAft>
                          <a:spcPts val="0"/>
                        </a:spcAft>
                      </a:pPr>
                      <a:r>
                        <a:rPr lang="en-US" sz="1600" kern="100">
                          <a:effectLst/>
                        </a:rPr>
                        <a:t>Varchar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300000"/>
                        </a:lnSpc>
                        <a:spcAft>
                          <a:spcPts val="0"/>
                        </a:spcAft>
                      </a:pPr>
                      <a:r>
                        <a:rPr lang="en-US" sz="1600" kern="100">
                          <a:effectLst/>
                        </a:rPr>
                        <a:t>50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dirty="0">
                          <a:effectLst/>
                        </a:rPr>
                        <a:t>([\u4e00-\u9fa5]|\w){50}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300000"/>
                        </a:lnSpc>
                        <a:spcAft>
                          <a:spcPts val="0"/>
                        </a:spcAft>
                      </a:pPr>
                      <a:r>
                        <a:rPr lang="zh-CN" sz="1600" kern="100">
                          <a:effectLst/>
                        </a:rPr>
                        <a:t>渔具店的公告</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1450501905"/>
                  </a:ext>
                </a:extLst>
              </a:tr>
              <a:tr h="1033208">
                <a:tc>
                  <a:txBody>
                    <a:bodyPr/>
                    <a:lstStyle/>
                    <a:p>
                      <a:pPr algn="ctr">
                        <a:lnSpc>
                          <a:spcPct val="150000"/>
                        </a:lnSpc>
                        <a:spcAft>
                          <a:spcPts val="0"/>
                        </a:spcAft>
                        <a:tabLst>
                          <a:tab pos="419100" algn="l"/>
                        </a:tabLst>
                      </a:pPr>
                      <a:r>
                        <a:rPr lang="en-US" sz="1600" kern="100">
                          <a:effectLst/>
                        </a:rPr>
                        <a:t> </a:t>
                      </a:r>
                      <a:endParaRPr lang="zh-CN" sz="1600" kern="100">
                        <a:effectLst/>
                      </a:endParaRPr>
                    </a:p>
                    <a:p>
                      <a:pPr algn="ctr">
                        <a:lnSpc>
                          <a:spcPct val="150000"/>
                        </a:lnSpc>
                        <a:spcAft>
                          <a:spcPts val="0"/>
                        </a:spcAft>
                        <a:tabLst>
                          <a:tab pos="419100" algn="l"/>
                        </a:tabLst>
                      </a:pPr>
                      <a:r>
                        <a:rPr lang="en-US" sz="1600" kern="100">
                          <a:effectLst/>
                        </a:rPr>
                        <a:t>C8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tabLst>
                          <a:tab pos="469900" algn="l"/>
                        </a:tabLst>
                      </a:pPr>
                      <a:r>
                        <a:rPr lang="en-US" sz="1600" kern="100">
                          <a:effectLst/>
                        </a:rPr>
                        <a:t> </a:t>
                      </a:r>
                      <a:endParaRPr lang="zh-CN" sz="1600" kern="100">
                        <a:effectLst/>
                      </a:endParaRPr>
                    </a:p>
                    <a:p>
                      <a:pPr algn="ctr">
                        <a:lnSpc>
                          <a:spcPct val="150000"/>
                        </a:lnSpc>
                        <a:spcAft>
                          <a:spcPts val="0"/>
                        </a:spcAft>
                        <a:tabLst>
                          <a:tab pos="469900" algn="l"/>
                        </a:tabLst>
                      </a:pPr>
                      <a:r>
                        <a:rPr lang="zh-CN" sz="1600" kern="100">
                          <a:effectLst/>
                        </a:rPr>
                        <a:t>标签权限</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tabLst>
                          <a:tab pos="336550" algn="l"/>
                        </a:tabLst>
                      </a:pPr>
                      <a:r>
                        <a:rPr lang="en-US" sz="1600" kern="100">
                          <a:effectLst/>
                        </a:rPr>
                        <a:t> </a:t>
                      </a:r>
                      <a:endParaRPr lang="zh-CN" sz="1600" kern="100">
                        <a:effectLst/>
                      </a:endParaRPr>
                    </a:p>
                    <a:p>
                      <a:pPr algn="ctr">
                        <a:lnSpc>
                          <a:spcPct val="150000"/>
                        </a:lnSpc>
                        <a:spcAft>
                          <a:spcPts val="0"/>
                        </a:spcAft>
                        <a:tabLst>
                          <a:tab pos="336550" algn="l"/>
                        </a:tabLst>
                      </a:pPr>
                      <a:r>
                        <a:rPr lang="en-US" sz="1600" kern="100">
                          <a:effectLst/>
                        </a:rPr>
                        <a:t>Integer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zh-CN" sz="1600" kern="100">
                          <a:effectLst/>
                        </a:rPr>
                        <a:t>对应数据库中的权限</a:t>
                      </a:r>
                      <a:r>
                        <a:rPr lang="en-US" sz="1600" kern="100">
                          <a:effectLst/>
                        </a:rPr>
                        <a:t>Id</a:t>
                      </a:r>
                      <a:r>
                        <a:rPr lang="zh-CN" sz="1600" kern="100">
                          <a:effectLst/>
                        </a:rPr>
                        <a:t>，可以设置给所有人看，仅好友可看，仅自己可看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2871415995"/>
                  </a:ext>
                </a:extLst>
              </a:tr>
              <a:tr h="859698">
                <a:tc>
                  <a:txBody>
                    <a:bodyPr/>
                    <a:lstStyle/>
                    <a:p>
                      <a:pPr algn="just">
                        <a:lnSpc>
                          <a:spcPct val="150000"/>
                        </a:lnSpc>
                        <a:spcAft>
                          <a:spcPts val="0"/>
                        </a:spcAft>
                        <a:tabLst>
                          <a:tab pos="419100" algn="l"/>
                        </a:tabLst>
                      </a:pPr>
                      <a:r>
                        <a:rPr lang="en-US" sz="1600" kern="100">
                          <a:effectLst/>
                        </a:rPr>
                        <a:t> </a:t>
                      </a:r>
                      <a:endParaRPr lang="zh-CN" sz="1600" kern="100">
                        <a:effectLst/>
                      </a:endParaRPr>
                    </a:p>
                    <a:p>
                      <a:pPr algn="ctr">
                        <a:lnSpc>
                          <a:spcPct val="150000"/>
                        </a:lnSpc>
                        <a:spcAft>
                          <a:spcPts val="0"/>
                        </a:spcAft>
                        <a:tabLst>
                          <a:tab pos="419100" algn="l"/>
                        </a:tabLst>
                      </a:pPr>
                      <a:r>
                        <a:rPr lang="en-US" sz="1600" kern="100">
                          <a:effectLst/>
                        </a:rPr>
                        <a:t>C9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just">
                        <a:lnSpc>
                          <a:spcPct val="150000"/>
                        </a:lnSpc>
                        <a:spcAft>
                          <a:spcPts val="0"/>
                        </a:spcAft>
                        <a:tabLst>
                          <a:tab pos="469900" algn="l"/>
                        </a:tabLst>
                      </a:pPr>
                      <a:r>
                        <a:rPr lang="en-US" sz="1600" kern="100">
                          <a:effectLst/>
                        </a:rPr>
                        <a:t> </a:t>
                      </a:r>
                      <a:endParaRPr lang="zh-CN" sz="1600" kern="100">
                        <a:effectLst/>
                      </a:endParaRPr>
                    </a:p>
                    <a:p>
                      <a:pPr algn="ctr">
                        <a:lnSpc>
                          <a:spcPct val="150000"/>
                        </a:lnSpc>
                        <a:spcAft>
                          <a:spcPts val="0"/>
                        </a:spcAft>
                        <a:tabLst>
                          <a:tab pos="469900" algn="l"/>
                        </a:tabLst>
                      </a:pPr>
                      <a:r>
                        <a:rPr lang="zh-CN" sz="1600" kern="100">
                          <a:effectLst/>
                        </a:rPr>
                        <a:t>营业时间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just">
                        <a:lnSpc>
                          <a:spcPct val="150000"/>
                        </a:lnSpc>
                        <a:spcAft>
                          <a:spcPts val="0"/>
                        </a:spcAft>
                        <a:tabLst>
                          <a:tab pos="336550" algn="l"/>
                        </a:tabLst>
                      </a:pPr>
                      <a:r>
                        <a:rPr lang="en-US" sz="1600" kern="100">
                          <a:effectLst/>
                        </a:rPr>
                        <a:t> </a:t>
                      </a:r>
                      <a:endParaRPr lang="zh-CN" sz="1600" kern="100">
                        <a:effectLst/>
                      </a:endParaRPr>
                    </a:p>
                    <a:p>
                      <a:pPr algn="just">
                        <a:lnSpc>
                          <a:spcPct val="150000"/>
                        </a:lnSpc>
                        <a:spcAft>
                          <a:spcPts val="0"/>
                        </a:spcAft>
                        <a:tabLst>
                          <a:tab pos="336550" algn="l"/>
                        </a:tabLst>
                      </a:pPr>
                      <a:r>
                        <a:rPr lang="en-US" sz="1600" kern="100">
                          <a:effectLst/>
                        </a:rPr>
                        <a:t>Varchar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ctr">
                        <a:lnSpc>
                          <a:spcPct val="150000"/>
                        </a:lnSpc>
                        <a:spcAft>
                          <a:spcPts val="0"/>
                        </a:spcAft>
                      </a:pPr>
                      <a:r>
                        <a:rPr lang="en-US" sz="1600" kern="100" dirty="0">
                          <a:effectLst/>
                        </a:rPr>
                        <a:t>[0-9]{2}:[0-9]{2}:[0-9]{2}:[0-9]{2}:[0-9]{2}:[0-9]{2}</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tc>
                  <a:txBody>
                    <a:bodyPr/>
                    <a:lstStyle/>
                    <a:p>
                      <a:pPr algn="just">
                        <a:lnSpc>
                          <a:spcPct val="150000"/>
                        </a:lnSpc>
                        <a:spcAft>
                          <a:spcPts val="0"/>
                        </a:spcAft>
                      </a:pPr>
                      <a:r>
                        <a:rPr lang="en-US" sz="1600" kern="100" dirty="0">
                          <a:effectLst/>
                        </a:rPr>
                        <a:t> </a:t>
                      </a:r>
                      <a:endParaRPr lang="zh-CN" sz="1600" kern="100" dirty="0">
                        <a:effectLst/>
                      </a:endParaRPr>
                    </a:p>
                    <a:p>
                      <a:pPr algn="ctr">
                        <a:lnSpc>
                          <a:spcPct val="150000"/>
                        </a:lnSpc>
                        <a:spcAft>
                          <a:spcPts val="0"/>
                        </a:spcAft>
                      </a:pPr>
                      <a:r>
                        <a:rPr lang="zh-CN" sz="1600" kern="100" dirty="0">
                          <a:effectLst/>
                        </a:rPr>
                        <a:t>渔具店的营业时间</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2652" marR="52652" marT="0" marB="0"/>
                </a:tc>
                <a:extLst>
                  <a:ext uri="{0D108BD9-81ED-4DB2-BD59-A6C34878D82A}">
                    <a16:rowId xmlns:a16="http://schemas.microsoft.com/office/drawing/2014/main" val="3471844705"/>
                  </a:ext>
                </a:extLst>
              </a:tr>
            </a:tbl>
          </a:graphicData>
        </a:graphic>
      </p:graphicFrame>
    </p:spTree>
    <p:extLst>
      <p:ext uri="{BB962C8B-B14F-4D97-AF65-F5344CB8AC3E}">
        <p14:creationId xmlns:p14="http://schemas.microsoft.com/office/powerpoint/2010/main" val="16892333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grpSp>
        <p:nvGrpSpPr>
          <p:cNvPr id="2" name="组合 1">
            <a:extLst>
              <a:ext uri="{FF2B5EF4-FFF2-40B4-BE49-F238E27FC236}">
                <a16:creationId xmlns:a16="http://schemas.microsoft.com/office/drawing/2014/main" id="{D185FACF-314B-43E8-9431-2086EFD14C8A}"/>
              </a:ext>
            </a:extLst>
          </p:cNvPr>
          <p:cNvGrpSpPr/>
          <p:nvPr/>
        </p:nvGrpSpPr>
        <p:grpSpPr>
          <a:xfrm>
            <a:off x="3198806" y="2027099"/>
            <a:ext cx="3789270" cy="461665"/>
            <a:chOff x="3047422" y="2001053"/>
            <a:chExt cx="2872860" cy="461665"/>
          </a:xfrm>
        </p:grpSpPr>
        <p:sp>
          <p:nvSpPr>
            <p:cNvPr id="15" name="椭圆 26">
              <a:extLst>
                <a:ext uri="{FF2B5EF4-FFF2-40B4-BE49-F238E27FC236}">
                  <a16:creationId xmlns:a16="http://schemas.microsoft.com/office/drawing/2014/main" id="{EC70A9E8-BF71-4647-85BA-9D94DBAC9090}"/>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1</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16" name="文本框 29">
              <a:extLst>
                <a:ext uri="{FF2B5EF4-FFF2-40B4-BE49-F238E27FC236}">
                  <a16:creationId xmlns:a16="http://schemas.microsoft.com/office/drawing/2014/main" id="{173BD5B5-DEA4-450E-8C87-4C719783D6F0}"/>
                </a:ext>
              </a:extLst>
            </p:cNvPr>
            <p:cNvSpPr>
              <a:spLocks noChangeArrowheads="1"/>
            </p:cNvSpPr>
            <p:nvPr/>
          </p:nvSpPr>
          <p:spPr bwMode="auto">
            <a:xfrm>
              <a:off x="3599020" y="2001053"/>
              <a:ext cx="232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数据流条目（部分）</a:t>
              </a:r>
            </a:p>
          </p:txBody>
        </p:sp>
      </p:grpSp>
      <p:graphicFrame>
        <p:nvGraphicFramePr>
          <p:cNvPr id="5" name="表格 4">
            <a:extLst>
              <a:ext uri="{FF2B5EF4-FFF2-40B4-BE49-F238E27FC236}">
                <a16:creationId xmlns:a16="http://schemas.microsoft.com/office/drawing/2014/main" id="{813924A3-3583-4F89-B9E0-DCC48E33FF0E}"/>
              </a:ext>
            </a:extLst>
          </p:cNvPr>
          <p:cNvGraphicFramePr>
            <a:graphicFrameLocks noGrp="1"/>
          </p:cNvGraphicFramePr>
          <p:nvPr>
            <p:extLst>
              <p:ext uri="{D42A27DB-BD31-4B8C-83A1-F6EECF244321}">
                <p14:modId xmlns:p14="http://schemas.microsoft.com/office/powerpoint/2010/main" val="1305619600"/>
              </p:ext>
            </p:extLst>
          </p:nvPr>
        </p:nvGraphicFramePr>
        <p:xfrm>
          <a:off x="1358519" y="2822397"/>
          <a:ext cx="10176002" cy="3606364"/>
        </p:xfrm>
        <a:graphic>
          <a:graphicData uri="http://schemas.openxmlformats.org/drawingml/2006/table">
            <a:tbl>
              <a:tblPr firstRow="1" firstCol="1" bandRow="1">
                <a:tableStyleId>{5C22544A-7EE6-4342-B048-85BDC9FD1C3A}</a:tableStyleId>
              </a:tblPr>
              <a:tblGrid>
                <a:gridCol w="2412034">
                  <a:extLst>
                    <a:ext uri="{9D8B030D-6E8A-4147-A177-3AD203B41FA5}">
                      <a16:colId xmlns:a16="http://schemas.microsoft.com/office/drawing/2014/main" val="1882531800"/>
                    </a:ext>
                  </a:extLst>
                </a:gridCol>
                <a:gridCol w="2085788">
                  <a:extLst>
                    <a:ext uri="{9D8B030D-6E8A-4147-A177-3AD203B41FA5}">
                      <a16:colId xmlns:a16="http://schemas.microsoft.com/office/drawing/2014/main" val="438521747"/>
                    </a:ext>
                  </a:extLst>
                </a:gridCol>
                <a:gridCol w="1652012">
                  <a:extLst>
                    <a:ext uri="{9D8B030D-6E8A-4147-A177-3AD203B41FA5}">
                      <a16:colId xmlns:a16="http://schemas.microsoft.com/office/drawing/2014/main" val="3257260731"/>
                    </a:ext>
                  </a:extLst>
                </a:gridCol>
                <a:gridCol w="1812080">
                  <a:extLst>
                    <a:ext uri="{9D8B030D-6E8A-4147-A177-3AD203B41FA5}">
                      <a16:colId xmlns:a16="http://schemas.microsoft.com/office/drawing/2014/main" val="3932396993"/>
                    </a:ext>
                  </a:extLst>
                </a:gridCol>
                <a:gridCol w="2214088">
                  <a:extLst>
                    <a:ext uri="{9D8B030D-6E8A-4147-A177-3AD203B41FA5}">
                      <a16:colId xmlns:a16="http://schemas.microsoft.com/office/drawing/2014/main" val="1613720540"/>
                    </a:ext>
                  </a:extLst>
                </a:gridCol>
              </a:tblGrid>
              <a:tr h="615640">
                <a:tc>
                  <a:txBody>
                    <a:bodyPr/>
                    <a:lstStyle/>
                    <a:p>
                      <a:pPr algn="ctr">
                        <a:lnSpc>
                          <a:spcPct val="150000"/>
                        </a:lnSpc>
                        <a:spcAft>
                          <a:spcPts val="0"/>
                        </a:spcAft>
                      </a:pPr>
                      <a:r>
                        <a:rPr lang="zh-CN" sz="2400" kern="100">
                          <a:effectLst/>
                        </a:rPr>
                        <a:t>数据流名称</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描述</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来源</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去向</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组成</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3864656"/>
                  </a:ext>
                </a:extLst>
              </a:tr>
              <a:tr h="437444">
                <a:tc>
                  <a:txBody>
                    <a:bodyPr/>
                    <a:lstStyle/>
                    <a:p>
                      <a:pPr algn="ctr">
                        <a:lnSpc>
                          <a:spcPct val="150000"/>
                        </a:lnSpc>
                        <a:spcAft>
                          <a:spcPts val="0"/>
                        </a:spcAft>
                      </a:pPr>
                      <a:r>
                        <a:rPr lang="zh-CN" sz="2800" kern="100">
                          <a:effectLst/>
                        </a:rPr>
                        <a:t>管理员</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管理员信息</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系统</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管理员</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kern="100">
                          <a:effectLst/>
                        </a:rPr>
                        <a:t>A1-A2</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2136756"/>
                  </a:ext>
                </a:extLst>
              </a:tr>
              <a:tr h="919131">
                <a:tc>
                  <a:txBody>
                    <a:bodyPr/>
                    <a:lstStyle/>
                    <a:p>
                      <a:pPr algn="ctr">
                        <a:lnSpc>
                          <a:spcPct val="150000"/>
                        </a:lnSpc>
                        <a:spcAft>
                          <a:spcPts val="0"/>
                        </a:spcAft>
                      </a:pPr>
                      <a:r>
                        <a:rPr lang="zh-CN" sz="2800" kern="100">
                          <a:effectLst/>
                        </a:rPr>
                        <a:t>标签</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标签信息</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用户</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用户、管理员</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kern="100">
                          <a:effectLst/>
                        </a:rPr>
                        <a:t>D1-D16</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4358229"/>
                  </a:ext>
                </a:extLst>
              </a:tr>
              <a:tr h="919131">
                <a:tc>
                  <a:txBody>
                    <a:bodyPr/>
                    <a:lstStyle/>
                    <a:p>
                      <a:pPr algn="ctr">
                        <a:lnSpc>
                          <a:spcPct val="150000"/>
                        </a:lnSpc>
                        <a:spcAft>
                          <a:spcPts val="0"/>
                        </a:spcAft>
                      </a:pPr>
                      <a:r>
                        <a:rPr lang="zh-CN" sz="2800" kern="100" dirty="0">
                          <a:effectLst/>
                        </a:rPr>
                        <a:t>活动</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活动信息</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用户</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800" kern="100">
                          <a:effectLst/>
                        </a:rPr>
                        <a:t>用户、管理员</a:t>
                      </a:r>
                      <a:endParaRPr lang="zh-CN" sz="3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800" kern="100" dirty="0">
                          <a:effectLst/>
                        </a:rPr>
                        <a:t>P1-P7</a:t>
                      </a:r>
                      <a:endParaRPr lang="zh-CN" sz="3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3074237"/>
                  </a:ext>
                </a:extLst>
              </a:tr>
            </a:tbl>
          </a:graphicData>
        </a:graphic>
      </p:graphicFrame>
    </p:spTree>
    <p:extLst>
      <p:ext uri="{BB962C8B-B14F-4D97-AF65-F5344CB8AC3E}">
        <p14:creationId xmlns:p14="http://schemas.microsoft.com/office/powerpoint/2010/main" val="9220696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1.1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愿景与范围文档</a:t>
            </a:r>
          </a:p>
        </p:txBody>
      </p:sp>
      <p:sp>
        <p:nvSpPr>
          <p:cNvPr id="5125" name="文本框 14">
            <a:extLst>
              <a:ext uri="{FF2B5EF4-FFF2-40B4-BE49-F238E27FC236}">
                <a16:creationId xmlns:a16="http://schemas.microsoft.com/office/drawing/2014/main" id="{8F472963-9591-46A3-BCFD-7FF45473C71A}"/>
              </a:ext>
            </a:extLst>
          </p:cNvPr>
          <p:cNvSpPr>
            <a:spLocks noChangeArrowheads="1"/>
          </p:cNvSpPr>
          <p:nvPr/>
        </p:nvSpPr>
        <p:spPr bwMode="auto">
          <a:xfrm>
            <a:off x="1546059" y="2607500"/>
            <a:ext cx="8672139" cy="397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400" dirty="0">
                <a:solidFill>
                  <a:srgbClr val="1D8DE5"/>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渔乐生活</a:t>
            </a:r>
            <a:r>
              <a:rPr lang="en-US" altLang="zh-CN" sz="2400" dirty="0">
                <a:solidFill>
                  <a:srgbClr val="595959"/>
                </a:solidFill>
                <a:latin typeface="微软雅黑" panose="020B0503020204020204" pitchFamily="34" charset="-122"/>
                <a:ea typeface="微软雅黑" panose="020B0503020204020204" pitchFamily="34" charset="-122"/>
              </a:rPr>
              <a:t>APP</a:t>
            </a:r>
            <a:r>
              <a:rPr lang="zh-CN" altLang="en-US" sz="2400" dirty="0">
                <a:solidFill>
                  <a:srgbClr val="595959"/>
                </a:solidFill>
                <a:latin typeface="微软雅黑" panose="020B0503020204020204" pitchFamily="34" charset="-122"/>
                <a:ea typeface="微软雅黑" panose="020B0503020204020204" pitchFamily="34" charset="-122"/>
              </a:rPr>
              <a:t>是一个</a:t>
            </a:r>
            <a:r>
              <a:rPr lang="zh-CN" altLang="en-US" sz="2400" dirty="0">
                <a:solidFill>
                  <a:srgbClr val="1D8DE5"/>
                </a:solidFill>
                <a:latin typeface="微软雅黑" panose="020B0503020204020204" pitchFamily="34" charset="-122"/>
                <a:ea typeface="微软雅黑" panose="020B0503020204020204" pitchFamily="34" charset="-122"/>
              </a:rPr>
              <a:t>基于地理位置</a:t>
            </a:r>
            <a:r>
              <a:rPr lang="zh-CN" altLang="en-US" sz="2400" dirty="0">
                <a:solidFill>
                  <a:srgbClr val="595959"/>
                </a:solidFill>
                <a:latin typeface="微软雅黑" panose="020B0503020204020204" pitchFamily="34" charset="-122"/>
                <a:ea typeface="微软雅黑" panose="020B0503020204020204" pitchFamily="34" charset="-122"/>
              </a:rPr>
              <a:t>的可查询钓鱼基本信息的系统。它将提供</a:t>
            </a:r>
            <a:r>
              <a:rPr lang="zh-CN" altLang="en-US" sz="2400" dirty="0">
                <a:solidFill>
                  <a:srgbClr val="1D8DE5"/>
                </a:solidFill>
                <a:latin typeface="微软雅黑" panose="020B0503020204020204" pitchFamily="34" charset="-122"/>
                <a:ea typeface="微软雅黑" panose="020B0503020204020204" pitchFamily="34" charset="-122"/>
              </a:rPr>
              <a:t>各类钓点和与渔具店</a:t>
            </a:r>
            <a:r>
              <a:rPr lang="zh-CN" altLang="en-US" sz="2400" dirty="0">
                <a:solidFill>
                  <a:srgbClr val="595959"/>
                </a:solidFill>
                <a:latin typeface="微软雅黑" panose="020B0503020204020204" pitchFamily="34" charset="-122"/>
                <a:ea typeface="微软雅黑" panose="020B0503020204020204" pitchFamily="34" charset="-122"/>
              </a:rPr>
              <a:t>的信息，并且可以由</a:t>
            </a:r>
            <a:r>
              <a:rPr lang="zh-CN" altLang="en-US" sz="2400" dirty="0">
                <a:solidFill>
                  <a:srgbClr val="1D8DE5"/>
                </a:solidFill>
                <a:latin typeface="微软雅黑" panose="020B0503020204020204" pitchFamily="34" charset="-122"/>
                <a:ea typeface="微软雅黑" panose="020B0503020204020204" pitchFamily="34" charset="-122"/>
              </a:rPr>
              <a:t>用户自行创建</a:t>
            </a:r>
            <a:r>
              <a:rPr lang="zh-CN" altLang="en-US" sz="2400" dirty="0">
                <a:solidFill>
                  <a:srgbClr val="595959"/>
                </a:solidFill>
                <a:latin typeface="微软雅黑" panose="020B0503020204020204" pitchFamily="34" charset="-122"/>
                <a:ea typeface="微软雅黑" panose="020B0503020204020204" pitchFamily="34" charset="-122"/>
              </a:rPr>
              <a:t>与之相关的标签，还可以</a:t>
            </a:r>
            <a:r>
              <a:rPr lang="zh-CN" altLang="en-US" sz="2400" dirty="0">
                <a:solidFill>
                  <a:srgbClr val="1D8DE5"/>
                </a:solidFill>
                <a:latin typeface="微软雅黑" panose="020B0503020204020204" pitchFamily="34" charset="-122"/>
                <a:ea typeface="微软雅黑" panose="020B0503020204020204" pitchFamily="34" charset="-122"/>
              </a:rPr>
              <a:t>创建基于标签的各种活动</a:t>
            </a:r>
            <a:r>
              <a:rPr lang="zh-CN" altLang="en-US" sz="2400" dirty="0">
                <a:solidFill>
                  <a:srgbClr val="595959"/>
                </a:solidFill>
                <a:latin typeface="微软雅黑" panose="020B0503020204020204" pitchFamily="34" charset="-122"/>
                <a:ea typeface="微软雅黑" panose="020B0503020204020204" pitchFamily="34" charset="-122"/>
              </a:rPr>
              <a:t>。系统即兼顾查询地理信息与创建活动，在地图上用户可以创建自己标签和活动，还可以与</a:t>
            </a:r>
            <a:r>
              <a:rPr lang="zh-CN" altLang="en-US" sz="2400" dirty="0">
                <a:solidFill>
                  <a:srgbClr val="1D8DE5"/>
                </a:solidFill>
                <a:latin typeface="微软雅黑" panose="020B0503020204020204" pitchFamily="34" charset="-122"/>
                <a:ea typeface="微软雅黑" panose="020B0503020204020204" pitchFamily="34" charset="-122"/>
              </a:rPr>
              <a:t>相关钓友进行沟通、交流，分享钓鱼经验</a:t>
            </a:r>
            <a:r>
              <a:rPr lang="zh-CN" altLang="en-US" sz="2400" dirty="0">
                <a:solidFill>
                  <a:srgbClr val="595959"/>
                </a:solidFill>
                <a:latin typeface="微软雅黑" panose="020B0503020204020204" pitchFamily="34" charset="-122"/>
                <a:ea typeface="微软雅黑" panose="020B0503020204020204" pitchFamily="34" charset="-122"/>
              </a:rPr>
              <a:t>。不同于当前市面上的类似</a:t>
            </a:r>
            <a:r>
              <a:rPr lang="en-US" altLang="zh-CN" sz="2400" dirty="0">
                <a:solidFill>
                  <a:srgbClr val="595959"/>
                </a:solidFill>
                <a:latin typeface="微软雅黑" panose="020B0503020204020204" pitchFamily="34" charset="-122"/>
                <a:ea typeface="微软雅黑" panose="020B0503020204020204" pitchFamily="34" charset="-122"/>
              </a:rPr>
              <a:t>APP</a:t>
            </a:r>
            <a:r>
              <a:rPr lang="zh-CN" altLang="en-US" sz="2400" dirty="0">
                <a:solidFill>
                  <a:srgbClr val="595959"/>
                </a:solidFill>
                <a:latin typeface="微软雅黑" panose="020B0503020204020204" pitchFamily="34" charset="-122"/>
                <a:ea typeface="微软雅黑" panose="020B0503020204020204" pitchFamily="34" charset="-122"/>
              </a:rPr>
              <a:t>，我们的产品是基于地理位置且面向用户实现的。</a:t>
            </a:r>
          </a:p>
        </p:txBody>
      </p:sp>
      <p:grpSp>
        <p:nvGrpSpPr>
          <p:cNvPr id="3" name="组合 2">
            <a:extLst>
              <a:ext uri="{FF2B5EF4-FFF2-40B4-BE49-F238E27FC236}">
                <a16:creationId xmlns:a16="http://schemas.microsoft.com/office/drawing/2014/main" id="{73CC1943-57C3-46B1-AC83-FD2D4ABE1FDD}"/>
              </a:ext>
            </a:extLst>
          </p:cNvPr>
          <p:cNvGrpSpPr/>
          <p:nvPr/>
        </p:nvGrpSpPr>
        <p:grpSpPr>
          <a:xfrm>
            <a:off x="1546059" y="1887344"/>
            <a:ext cx="2052961" cy="461665"/>
            <a:chOff x="1143000" y="1929903"/>
            <a:chExt cx="2052961" cy="461665"/>
          </a:xfrm>
        </p:grpSpPr>
        <p:sp>
          <p:nvSpPr>
            <p:cNvPr id="5127" name="燕尾形 18">
              <a:extLst>
                <a:ext uri="{FF2B5EF4-FFF2-40B4-BE49-F238E27FC236}">
                  <a16:creationId xmlns:a16="http://schemas.microsoft.com/office/drawing/2014/main" id="{946F0C80-49EE-4359-A02F-0E2B0D90B686}"/>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9B8BFA22-2494-4438-BC86-F006CF4A7C2F}"/>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愿景陈述</a:t>
              </a: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数据字典</a:t>
            </a:r>
          </a:p>
        </p:txBody>
      </p:sp>
      <p:grpSp>
        <p:nvGrpSpPr>
          <p:cNvPr id="14" name="组合 13">
            <a:extLst>
              <a:ext uri="{FF2B5EF4-FFF2-40B4-BE49-F238E27FC236}">
                <a16:creationId xmlns:a16="http://schemas.microsoft.com/office/drawing/2014/main" id="{10EA1383-05D8-4D61-8453-BC2B56E2B98F}"/>
              </a:ext>
            </a:extLst>
          </p:cNvPr>
          <p:cNvGrpSpPr/>
          <p:nvPr/>
        </p:nvGrpSpPr>
        <p:grpSpPr>
          <a:xfrm>
            <a:off x="1391602" y="2027099"/>
            <a:ext cx="3812325" cy="461665"/>
            <a:chOff x="1143000" y="1929903"/>
            <a:chExt cx="3812325" cy="461665"/>
          </a:xfrm>
        </p:grpSpPr>
        <p:sp>
          <p:nvSpPr>
            <p:cNvPr id="15" name="燕尾形 18">
              <a:extLst>
                <a:ext uri="{FF2B5EF4-FFF2-40B4-BE49-F238E27FC236}">
                  <a16:creationId xmlns:a16="http://schemas.microsoft.com/office/drawing/2014/main" id="{16843AFF-9918-45BF-AE39-A3869B306E77}"/>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6" name="文本框 1">
              <a:extLst>
                <a:ext uri="{FF2B5EF4-FFF2-40B4-BE49-F238E27FC236}">
                  <a16:creationId xmlns:a16="http://schemas.microsoft.com/office/drawing/2014/main" id="{22CC5816-08C1-411F-B6EB-7894D6C00621}"/>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a:t>
              </a:r>
            </a:p>
          </p:txBody>
        </p:sp>
      </p:grpSp>
      <p:grpSp>
        <p:nvGrpSpPr>
          <p:cNvPr id="21" name="组合 20">
            <a:extLst>
              <a:ext uri="{FF2B5EF4-FFF2-40B4-BE49-F238E27FC236}">
                <a16:creationId xmlns:a16="http://schemas.microsoft.com/office/drawing/2014/main" id="{B43B832F-7103-46FC-8DC3-BFB13404752A}"/>
              </a:ext>
            </a:extLst>
          </p:cNvPr>
          <p:cNvGrpSpPr/>
          <p:nvPr/>
        </p:nvGrpSpPr>
        <p:grpSpPr>
          <a:xfrm>
            <a:off x="3198806" y="2027099"/>
            <a:ext cx="4480378" cy="461665"/>
            <a:chOff x="3047422" y="2001053"/>
            <a:chExt cx="3396828" cy="461665"/>
          </a:xfrm>
        </p:grpSpPr>
        <p:sp>
          <p:nvSpPr>
            <p:cNvPr id="22" name="椭圆 26">
              <a:extLst>
                <a:ext uri="{FF2B5EF4-FFF2-40B4-BE49-F238E27FC236}">
                  <a16:creationId xmlns:a16="http://schemas.microsoft.com/office/drawing/2014/main" id="{2876046D-B8A7-4841-B65B-8D4866857348}"/>
                </a:ext>
              </a:extLst>
            </p:cNvPr>
            <p:cNvSpPr>
              <a:spLocks noChangeArrowheads="1"/>
            </p:cNvSpPr>
            <p:nvPr/>
          </p:nvSpPr>
          <p:spPr bwMode="auto">
            <a:xfrm>
              <a:off x="3047422" y="2027099"/>
              <a:ext cx="407987" cy="409575"/>
            </a:xfrm>
            <a:prstGeom prst="ellipse">
              <a:avLst/>
            </a:prstGeom>
            <a:solidFill>
              <a:srgbClr val="FF91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Arial Unicode MS" pitchFamily="34" charset="-122"/>
                  <a:ea typeface="Arial Unicode MS" pitchFamily="34" charset="-122"/>
                  <a:sym typeface="Arial Unicode MS" pitchFamily="34" charset="-122"/>
                </a:rPr>
                <a:t>2</a:t>
              </a:r>
              <a:endParaRPr lang="zh-CN" altLang="en-US" sz="2400" dirty="0">
                <a:solidFill>
                  <a:srgbClr val="FFFFFF"/>
                </a:solidFill>
                <a:latin typeface="Arial Unicode MS" pitchFamily="34" charset="-122"/>
                <a:ea typeface="Arial Unicode MS" pitchFamily="34" charset="-122"/>
                <a:sym typeface="Arial Unicode MS" pitchFamily="34" charset="-122"/>
              </a:endParaRPr>
            </a:p>
          </p:txBody>
        </p:sp>
        <p:sp>
          <p:nvSpPr>
            <p:cNvPr id="23" name="文本框 29">
              <a:extLst>
                <a:ext uri="{FF2B5EF4-FFF2-40B4-BE49-F238E27FC236}">
                  <a16:creationId xmlns:a16="http://schemas.microsoft.com/office/drawing/2014/main" id="{C802B4FB-DF8B-4400-BDAC-0CCEF3E66600}"/>
                </a:ext>
              </a:extLst>
            </p:cNvPr>
            <p:cNvSpPr>
              <a:spLocks noChangeArrowheads="1"/>
            </p:cNvSpPr>
            <p:nvPr/>
          </p:nvSpPr>
          <p:spPr bwMode="auto">
            <a:xfrm>
              <a:off x="3599020" y="2001053"/>
              <a:ext cx="2845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数据项条目（部分）活动</a:t>
              </a:r>
            </a:p>
          </p:txBody>
        </p:sp>
      </p:grpSp>
      <p:graphicFrame>
        <p:nvGraphicFramePr>
          <p:cNvPr id="2" name="表格 1">
            <a:extLst>
              <a:ext uri="{FF2B5EF4-FFF2-40B4-BE49-F238E27FC236}">
                <a16:creationId xmlns:a16="http://schemas.microsoft.com/office/drawing/2014/main" id="{9A97A33E-5717-4643-8323-E9662DA3D64E}"/>
              </a:ext>
            </a:extLst>
          </p:cNvPr>
          <p:cNvGraphicFramePr>
            <a:graphicFrameLocks noGrp="1"/>
          </p:cNvGraphicFramePr>
          <p:nvPr>
            <p:extLst>
              <p:ext uri="{D42A27DB-BD31-4B8C-83A1-F6EECF244321}">
                <p14:modId xmlns:p14="http://schemas.microsoft.com/office/powerpoint/2010/main" val="275422242"/>
              </p:ext>
            </p:extLst>
          </p:nvPr>
        </p:nvGraphicFramePr>
        <p:xfrm>
          <a:off x="1391602" y="2614871"/>
          <a:ext cx="10264779" cy="4116073"/>
        </p:xfrm>
        <a:graphic>
          <a:graphicData uri="http://schemas.openxmlformats.org/drawingml/2006/table">
            <a:tbl>
              <a:tblPr firstRow="1" firstCol="1" bandRow="1">
                <a:tableStyleId>{5C22544A-7EE6-4342-B048-85BDC9FD1C3A}</a:tableStyleId>
              </a:tblPr>
              <a:tblGrid>
                <a:gridCol w="1657333">
                  <a:extLst>
                    <a:ext uri="{9D8B030D-6E8A-4147-A177-3AD203B41FA5}">
                      <a16:colId xmlns:a16="http://schemas.microsoft.com/office/drawing/2014/main" val="361185816"/>
                    </a:ext>
                  </a:extLst>
                </a:gridCol>
                <a:gridCol w="1768169">
                  <a:extLst>
                    <a:ext uri="{9D8B030D-6E8A-4147-A177-3AD203B41FA5}">
                      <a16:colId xmlns:a16="http://schemas.microsoft.com/office/drawing/2014/main" val="324668076"/>
                    </a:ext>
                  </a:extLst>
                </a:gridCol>
                <a:gridCol w="1293529">
                  <a:extLst>
                    <a:ext uri="{9D8B030D-6E8A-4147-A177-3AD203B41FA5}">
                      <a16:colId xmlns:a16="http://schemas.microsoft.com/office/drawing/2014/main" val="1707827003"/>
                    </a:ext>
                  </a:extLst>
                </a:gridCol>
                <a:gridCol w="1109672">
                  <a:extLst>
                    <a:ext uri="{9D8B030D-6E8A-4147-A177-3AD203B41FA5}">
                      <a16:colId xmlns:a16="http://schemas.microsoft.com/office/drawing/2014/main" val="4290435048"/>
                    </a:ext>
                  </a:extLst>
                </a:gridCol>
                <a:gridCol w="2032876">
                  <a:extLst>
                    <a:ext uri="{9D8B030D-6E8A-4147-A177-3AD203B41FA5}">
                      <a16:colId xmlns:a16="http://schemas.microsoft.com/office/drawing/2014/main" val="3271516518"/>
                    </a:ext>
                  </a:extLst>
                </a:gridCol>
                <a:gridCol w="2403200">
                  <a:extLst>
                    <a:ext uri="{9D8B030D-6E8A-4147-A177-3AD203B41FA5}">
                      <a16:colId xmlns:a16="http://schemas.microsoft.com/office/drawing/2014/main" val="505884624"/>
                    </a:ext>
                  </a:extLst>
                </a:gridCol>
              </a:tblGrid>
              <a:tr h="219350">
                <a:tc>
                  <a:txBody>
                    <a:bodyPr/>
                    <a:lstStyle/>
                    <a:p>
                      <a:pPr algn="ctr">
                        <a:lnSpc>
                          <a:spcPct val="150000"/>
                        </a:lnSpc>
                        <a:spcAft>
                          <a:spcPts val="0"/>
                        </a:spcAft>
                      </a:pPr>
                      <a:r>
                        <a:rPr lang="zh-CN" sz="1100" kern="100">
                          <a:effectLst/>
                        </a:rPr>
                        <a:t>编号</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数据元素名称</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类型</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长度</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正则表达式定义</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简述</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2795614632"/>
                  </a:ext>
                </a:extLst>
              </a:tr>
              <a:tr h="407480">
                <a:tc>
                  <a:txBody>
                    <a:bodyPr/>
                    <a:lstStyle/>
                    <a:p>
                      <a:pPr algn="ctr">
                        <a:lnSpc>
                          <a:spcPct val="300000"/>
                        </a:lnSpc>
                        <a:spcAft>
                          <a:spcPts val="0"/>
                        </a:spcAft>
                      </a:pPr>
                      <a:r>
                        <a:rPr lang="en-US" sz="1100" kern="100">
                          <a:effectLst/>
                        </a:rPr>
                        <a:t>P1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活动编号</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Integer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 </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 </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每个活动唯一的信息标识</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77396868"/>
                  </a:ext>
                </a:extLst>
              </a:tr>
              <a:tr h="473515">
                <a:tc>
                  <a:txBody>
                    <a:bodyPr/>
                    <a:lstStyle/>
                    <a:p>
                      <a:pPr algn="ctr">
                        <a:lnSpc>
                          <a:spcPct val="300000"/>
                        </a:lnSpc>
                        <a:spcAft>
                          <a:spcPts val="0"/>
                        </a:spcAft>
                      </a:pPr>
                      <a:r>
                        <a:rPr lang="en-US" sz="1100" kern="100">
                          <a:effectLst/>
                        </a:rPr>
                        <a:t>P2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活动名称</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Varchar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30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altLang="zh-CN" sz="1100" kern="100" dirty="0">
                          <a:effectLst/>
                        </a:rPr>
                        <a:t>[\u4e00-\u9fa5]|\w){</a:t>
                      </a:r>
                      <a:r>
                        <a:rPr lang="en-US" sz="1100" kern="100" dirty="0">
                          <a:effectLst/>
                        </a:rPr>
                        <a:t>30}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每个活动的活动名称，通过活动名称可以大致了解活动是干什么的</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418623229"/>
                  </a:ext>
                </a:extLst>
              </a:tr>
              <a:tr h="473515">
                <a:tc>
                  <a:txBody>
                    <a:bodyPr/>
                    <a:lstStyle/>
                    <a:p>
                      <a:pPr algn="ctr">
                        <a:lnSpc>
                          <a:spcPct val="300000"/>
                        </a:lnSpc>
                        <a:spcAft>
                          <a:spcPts val="0"/>
                        </a:spcAft>
                      </a:pPr>
                      <a:r>
                        <a:rPr lang="en-US" sz="1100" kern="100">
                          <a:effectLst/>
                        </a:rPr>
                        <a:t>P3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活动公告</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Varchar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50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altLang="zh-CN" sz="1100" kern="100" dirty="0">
                          <a:effectLst/>
                        </a:rPr>
                        <a:t>[\u4e00-\u9fa5]|\w){</a:t>
                      </a:r>
                      <a:r>
                        <a:rPr lang="en-US" sz="1100" kern="100" dirty="0">
                          <a:effectLst/>
                        </a:rPr>
                        <a:t>50}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活动对应的活动公告，通过活动公告参与成员能够知晓参与活动的细节</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4152452978"/>
                  </a:ext>
                </a:extLst>
              </a:tr>
              <a:tr h="899316">
                <a:tc>
                  <a:txBody>
                    <a:bodyPr/>
                    <a:lstStyle/>
                    <a:p>
                      <a:pPr algn="ctr">
                        <a:lnSpc>
                          <a:spcPct val="300000"/>
                        </a:lnSpc>
                        <a:spcAft>
                          <a:spcPts val="0"/>
                        </a:spcAft>
                      </a:pPr>
                      <a:r>
                        <a:rPr lang="en-US" sz="1100" kern="100">
                          <a:effectLst/>
                        </a:rPr>
                        <a:t>P4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举办人身份</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Varchar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dirty="0">
                          <a:effectLst/>
                        </a:rPr>
                        <a:t>[</a:t>
                      </a:r>
                      <a:r>
                        <a:rPr lang="zh-CN" sz="1100" kern="100" dirty="0">
                          <a:effectLst/>
                        </a:rPr>
                        <a:t>钓鱼人</a:t>
                      </a:r>
                      <a:r>
                        <a:rPr lang="en-US" sz="1100" kern="100" dirty="0">
                          <a:effectLst/>
                        </a:rPr>
                        <a:t>|</a:t>
                      </a:r>
                      <a:r>
                        <a:rPr lang="zh-CN" sz="1100" kern="100" dirty="0">
                          <a:effectLst/>
                        </a:rPr>
                        <a:t>钓场老板</a:t>
                      </a:r>
                      <a:r>
                        <a:rPr lang="en-US" sz="1100" kern="100" dirty="0">
                          <a:effectLst/>
                        </a:rPr>
                        <a:t>|</a:t>
                      </a:r>
                      <a:r>
                        <a:rPr lang="zh-CN" sz="1100" kern="100" dirty="0">
                          <a:effectLst/>
                        </a:rPr>
                        <a:t>消费者</a:t>
                      </a:r>
                      <a:r>
                        <a:rPr lang="en-US" sz="1100" kern="100" dirty="0">
                          <a:effectLst/>
                        </a:rPr>
                        <a:t>|</a:t>
                      </a:r>
                      <a:r>
                        <a:rPr lang="zh-CN" sz="1100" kern="100" dirty="0">
                          <a:effectLst/>
                        </a:rPr>
                        <a:t>渔具店老板</a:t>
                      </a:r>
                      <a:r>
                        <a:rPr lang="en-US" sz="1100" kern="100" dirty="0">
                          <a:effectLst/>
                        </a:rPr>
                        <a:t>]</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活动举办者的身份，有些活动是以渔具店老板的身份发起的，而有些活动可以是以钓鱼发烧友身份发起</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3934658977"/>
                  </a:ext>
                </a:extLst>
              </a:tr>
              <a:tr h="713871">
                <a:tc>
                  <a:txBody>
                    <a:bodyPr/>
                    <a:lstStyle/>
                    <a:p>
                      <a:pPr algn="ctr">
                        <a:lnSpc>
                          <a:spcPct val="300000"/>
                        </a:lnSpc>
                        <a:spcAft>
                          <a:spcPts val="0"/>
                        </a:spcAft>
                      </a:pPr>
                      <a:r>
                        <a:rPr lang="en-US" sz="1100" kern="100">
                          <a:effectLst/>
                        </a:rPr>
                        <a:t>P5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举办人电话</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dirty="0">
                          <a:effectLst/>
                        </a:rPr>
                        <a:t>Varchar</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11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dirty="0">
                          <a:effectLst/>
                        </a:rPr>
                        <a:t>[\d]{11}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活动举办者的联系方式，也可以通过联系方式（用户信息的唯一标识）寻找到用户昵称等信息</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2152693817"/>
                  </a:ext>
                </a:extLst>
              </a:tr>
              <a:tr h="407480">
                <a:tc>
                  <a:txBody>
                    <a:bodyPr/>
                    <a:lstStyle/>
                    <a:p>
                      <a:pPr algn="ctr">
                        <a:lnSpc>
                          <a:spcPct val="300000"/>
                        </a:lnSpc>
                        <a:spcAft>
                          <a:spcPts val="0"/>
                        </a:spcAft>
                      </a:pPr>
                      <a:r>
                        <a:rPr lang="en-US" sz="1100" kern="100">
                          <a:effectLst/>
                        </a:rPr>
                        <a:t>P6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当前状态</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Varchar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a:t>
                      </a:r>
                      <a:r>
                        <a:rPr lang="zh-CN" sz="1100" kern="100">
                          <a:effectLst/>
                        </a:rPr>
                        <a:t>已删除</a:t>
                      </a:r>
                      <a:r>
                        <a:rPr lang="en-US" sz="1100" kern="100">
                          <a:effectLst/>
                        </a:rPr>
                        <a:t>|</a:t>
                      </a:r>
                      <a:r>
                        <a:rPr lang="zh-CN" sz="1100" kern="100">
                          <a:effectLst/>
                        </a:rPr>
                        <a:t>未删除</a:t>
                      </a:r>
                      <a:r>
                        <a:rPr lang="en-US" sz="1100" kern="100">
                          <a:effectLst/>
                        </a:rPr>
                        <a:t>]</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a:effectLst/>
                        </a:rPr>
                        <a:t>活动当前是否被删除</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1678873874"/>
                  </a:ext>
                </a:extLst>
              </a:tr>
              <a:tr h="466611">
                <a:tc>
                  <a:txBody>
                    <a:bodyPr/>
                    <a:lstStyle/>
                    <a:p>
                      <a:pPr algn="ctr">
                        <a:lnSpc>
                          <a:spcPct val="300000"/>
                        </a:lnSpc>
                        <a:spcAft>
                          <a:spcPts val="0"/>
                        </a:spcAft>
                      </a:pPr>
                      <a:r>
                        <a:rPr lang="en-US" sz="1100" kern="100">
                          <a:effectLst/>
                        </a:rPr>
                        <a:t>P7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zh-CN" sz="1100" kern="100">
                          <a:effectLst/>
                        </a:rPr>
                        <a:t>回复信息</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Varchar</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sz="1100" kern="100">
                          <a:effectLst/>
                        </a:rPr>
                        <a:t>200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300000"/>
                        </a:lnSpc>
                        <a:spcAft>
                          <a:spcPts val="0"/>
                        </a:spcAft>
                      </a:pPr>
                      <a:r>
                        <a:rPr lang="en-US" altLang="zh-CN" sz="1100" kern="100" dirty="0">
                          <a:effectLst/>
                        </a:rPr>
                        <a:t>[\u4e00-\u9fa5]|\w){200}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tc>
                  <a:txBody>
                    <a:bodyPr/>
                    <a:lstStyle/>
                    <a:p>
                      <a:pPr algn="ctr">
                        <a:lnSpc>
                          <a:spcPct val="150000"/>
                        </a:lnSpc>
                        <a:spcAft>
                          <a:spcPts val="0"/>
                        </a:spcAft>
                      </a:pPr>
                      <a:r>
                        <a:rPr lang="zh-CN" sz="1100" kern="100" dirty="0">
                          <a:effectLst/>
                        </a:rPr>
                        <a:t>当活动最近一次被删除时，管理员对该活动的回复</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600" marR="35600" marT="0" marB="0"/>
                </a:tc>
                <a:extLst>
                  <a:ext uri="{0D108BD9-81ED-4DB2-BD59-A6C34878D82A}">
                    <a16:rowId xmlns:a16="http://schemas.microsoft.com/office/drawing/2014/main" val="1034115705"/>
                  </a:ext>
                </a:extLst>
              </a:tr>
            </a:tbl>
          </a:graphicData>
        </a:graphic>
      </p:graphicFrame>
    </p:spTree>
    <p:extLst>
      <p:ext uri="{BB962C8B-B14F-4D97-AF65-F5344CB8AC3E}">
        <p14:creationId xmlns:p14="http://schemas.microsoft.com/office/powerpoint/2010/main" val="127922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2.5 ER</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图</a:t>
            </a:r>
          </a:p>
        </p:txBody>
      </p:sp>
      <p:pic>
        <p:nvPicPr>
          <p:cNvPr id="2" name="图片 1">
            <a:extLst>
              <a:ext uri="{FF2B5EF4-FFF2-40B4-BE49-F238E27FC236}">
                <a16:creationId xmlns:a16="http://schemas.microsoft.com/office/drawing/2014/main" id="{051B32F0-C9AB-4154-8449-9C5C787CA115}"/>
              </a:ext>
            </a:extLst>
          </p:cNvPr>
          <p:cNvPicPr>
            <a:picLocks noChangeAspect="1"/>
          </p:cNvPicPr>
          <p:nvPr/>
        </p:nvPicPr>
        <p:blipFill>
          <a:blip r:embed="rId2"/>
          <a:stretch>
            <a:fillRect/>
          </a:stretch>
        </p:blipFill>
        <p:spPr>
          <a:xfrm>
            <a:off x="850520" y="1648515"/>
            <a:ext cx="10717084" cy="5053257"/>
          </a:xfrm>
          <a:prstGeom prst="rect">
            <a:avLst/>
          </a:prstGeom>
        </p:spPr>
      </p:pic>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地图标签信息</a:t>
              </a:r>
            </a:p>
          </p:txBody>
        </p:sp>
      </p:grpSp>
    </p:spTree>
    <p:extLst>
      <p:ext uri="{BB962C8B-B14F-4D97-AF65-F5344CB8AC3E}">
        <p14:creationId xmlns:p14="http://schemas.microsoft.com/office/powerpoint/2010/main" val="39715377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9">
            <a:extLst>
              <a:ext uri="{FF2B5EF4-FFF2-40B4-BE49-F238E27FC236}">
                <a16:creationId xmlns:a16="http://schemas.microsoft.com/office/drawing/2014/main" id="{CE966701-092E-44C5-83A2-597F1564114B}"/>
              </a:ext>
            </a:extLst>
          </p:cNvPr>
          <p:cNvGrpSpPr>
            <a:grpSpLocks/>
          </p:cNvGrpSpPr>
          <p:nvPr/>
        </p:nvGrpSpPr>
        <p:grpSpPr bwMode="auto">
          <a:xfrm>
            <a:off x="736600" y="420688"/>
            <a:ext cx="514350" cy="454025"/>
            <a:chOff x="0" y="0"/>
            <a:chExt cx="1670050" cy="1473200"/>
          </a:xfrm>
        </p:grpSpPr>
        <p:sp>
          <p:nvSpPr>
            <p:cNvPr id="8203" name="Freeform 62">
              <a:extLst>
                <a:ext uri="{FF2B5EF4-FFF2-40B4-BE49-F238E27FC236}">
                  <a16:creationId xmlns:a16="http://schemas.microsoft.com/office/drawing/2014/main" id="{6E48AC49-E8CC-45D8-8D37-B7248F6EC4FA}"/>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4" name="Freeform 63">
              <a:extLst>
                <a:ext uri="{FF2B5EF4-FFF2-40B4-BE49-F238E27FC236}">
                  <a16:creationId xmlns:a16="http://schemas.microsoft.com/office/drawing/2014/main" id="{4D5CB537-EBFD-49CE-82C8-2256C1A1CAF6}"/>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5" name="Freeform 64">
              <a:extLst>
                <a:ext uri="{FF2B5EF4-FFF2-40B4-BE49-F238E27FC236}">
                  <a16:creationId xmlns:a16="http://schemas.microsoft.com/office/drawing/2014/main" id="{030AE0FF-C3BD-4BD9-A857-62EC4AAE0C50}"/>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6" name="Freeform 65">
              <a:extLst>
                <a:ext uri="{FF2B5EF4-FFF2-40B4-BE49-F238E27FC236}">
                  <a16:creationId xmlns:a16="http://schemas.microsoft.com/office/drawing/2014/main" id="{ADFE1310-5A1E-4446-B68E-D177F8166834}"/>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7" name="Freeform 66">
              <a:extLst>
                <a:ext uri="{FF2B5EF4-FFF2-40B4-BE49-F238E27FC236}">
                  <a16:creationId xmlns:a16="http://schemas.microsoft.com/office/drawing/2014/main" id="{14C899E8-7162-4960-94DB-C11392371CF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8208" name="Oval 67">
              <a:extLst>
                <a:ext uri="{FF2B5EF4-FFF2-40B4-BE49-F238E27FC236}">
                  <a16:creationId xmlns:a16="http://schemas.microsoft.com/office/drawing/2014/main" id="{D3BEB766-20F3-4BBA-B225-F17135F0D0B8}"/>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TextBox 8">
            <a:extLst>
              <a:ext uri="{FF2B5EF4-FFF2-40B4-BE49-F238E27FC236}">
                <a16:creationId xmlns:a16="http://schemas.microsoft.com/office/drawing/2014/main" id="{88110EBE-6A2B-4553-B8D6-7AF1C1B53CDB}"/>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文档及后续文档</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
            <a:extLst>
              <a:ext uri="{FF2B5EF4-FFF2-40B4-BE49-F238E27FC236}">
                <a16:creationId xmlns:a16="http://schemas.microsoft.com/office/drawing/2014/main" id="{CBC3226B-6ECA-4FC1-BD9B-BD0EA38140D7}"/>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2.6 SRS</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文档组内评审</a:t>
            </a:r>
          </a:p>
        </p:txBody>
      </p:sp>
      <p:grpSp>
        <p:nvGrpSpPr>
          <p:cNvPr id="18" name="组合 17">
            <a:extLst>
              <a:ext uri="{FF2B5EF4-FFF2-40B4-BE49-F238E27FC236}">
                <a16:creationId xmlns:a16="http://schemas.microsoft.com/office/drawing/2014/main" id="{102ABA1C-0C00-47EB-96FA-E25B2FAD251B}"/>
              </a:ext>
            </a:extLst>
          </p:cNvPr>
          <p:cNvGrpSpPr/>
          <p:nvPr/>
        </p:nvGrpSpPr>
        <p:grpSpPr>
          <a:xfrm>
            <a:off x="1391602" y="2027099"/>
            <a:ext cx="3812325" cy="461665"/>
            <a:chOff x="1143000" y="1929903"/>
            <a:chExt cx="3812325" cy="461665"/>
          </a:xfrm>
        </p:grpSpPr>
        <p:sp>
          <p:nvSpPr>
            <p:cNvPr id="19" name="燕尾形 18">
              <a:extLst>
                <a:ext uri="{FF2B5EF4-FFF2-40B4-BE49-F238E27FC236}">
                  <a16:creationId xmlns:a16="http://schemas.microsoft.com/office/drawing/2014/main" id="{A80F797F-D39C-4EE9-BE11-B897BC73B5F3}"/>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BE5D07CA-1FA6-4B59-B31E-89F3044EE30B}"/>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会议总结</a:t>
              </a:r>
            </a:p>
          </p:txBody>
        </p:sp>
      </p:grpSp>
      <p:pic>
        <p:nvPicPr>
          <p:cNvPr id="2" name="图片 1">
            <a:extLst>
              <a:ext uri="{FF2B5EF4-FFF2-40B4-BE49-F238E27FC236}">
                <a16:creationId xmlns:a16="http://schemas.microsoft.com/office/drawing/2014/main" id="{9C46E8DB-1FFA-4AC0-BB10-951D30E3A2F5}"/>
              </a:ext>
            </a:extLst>
          </p:cNvPr>
          <p:cNvPicPr>
            <a:picLocks noChangeAspect="1"/>
          </p:cNvPicPr>
          <p:nvPr/>
        </p:nvPicPr>
        <p:blipFill>
          <a:blip r:embed="rId2"/>
          <a:stretch>
            <a:fillRect/>
          </a:stretch>
        </p:blipFill>
        <p:spPr>
          <a:xfrm>
            <a:off x="3169327" y="1785391"/>
            <a:ext cx="8234270" cy="4939074"/>
          </a:xfrm>
          <a:prstGeom prst="rect">
            <a:avLst/>
          </a:prstGeom>
        </p:spPr>
      </p:pic>
    </p:spTree>
    <p:extLst>
      <p:ext uri="{BB962C8B-B14F-4D97-AF65-F5344CB8AC3E}">
        <p14:creationId xmlns:p14="http://schemas.microsoft.com/office/powerpoint/2010/main" val="33284151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
            <a:extLst>
              <a:ext uri="{FF2B5EF4-FFF2-40B4-BE49-F238E27FC236}">
                <a16:creationId xmlns:a16="http://schemas.microsoft.com/office/drawing/2014/main" id="{2E8DC75F-4E04-4DC0-8816-0AEB9D5810A0}"/>
              </a:ext>
            </a:extLst>
          </p:cNvPr>
          <p:cNvSpPr>
            <a:spLocks noChangeArrowheads="1"/>
          </p:cNvSpPr>
          <p:nvPr/>
        </p:nvSpPr>
        <p:spPr bwMode="auto">
          <a:xfrm>
            <a:off x="1438275" y="0"/>
            <a:ext cx="161925" cy="1209675"/>
          </a:xfrm>
          <a:prstGeom prst="rect">
            <a:avLst/>
          </a:prstGeom>
          <a:solidFill>
            <a:srgbClr val="D8D8D8"/>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099" name="矩形 2">
            <a:extLst>
              <a:ext uri="{FF2B5EF4-FFF2-40B4-BE49-F238E27FC236}">
                <a16:creationId xmlns:a16="http://schemas.microsoft.com/office/drawing/2014/main" id="{186C4B8B-D8C2-4E72-B4D5-BA668AE7791D}"/>
              </a:ext>
            </a:extLst>
          </p:cNvPr>
          <p:cNvSpPr>
            <a:spLocks noChangeArrowheads="1"/>
          </p:cNvSpPr>
          <p:nvPr/>
        </p:nvSpPr>
        <p:spPr bwMode="auto">
          <a:xfrm>
            <a:off x="1641475" y="604838"/>
            <a:ext cx="160338" cy="604837"/>
          </a:xfrm>
          <a:prstGeom prst="rect">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0" name="矩形 3">
            <a:extLst>
              <a:ext uri="{FF2B5EF4-FFF2-40B4-BE49-F238E27FC236}">
                <a16:creationId xmlns:a16="http://schemas.microsoft.com/office/drawing/2014/main" id="{67886713-9713-4BD2-8539-0A8191765CE3}"/>
              </a:ext>
            </a:extLst>
          </p:cNvPr>
          <p:cNvSpPr>
            <a:spLocks noChangeArrowheads="1"/>
          </p:cNvSpPr>
          <p:nvPr/>
        </p:nvSpPr>
        <p:spPr bwMode="auto">
          <a:xfrm>
            <a:off x="1949804" y="202988"/>
            <a:ext cx="4504262" cy="110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2000"/>
              </a:lnSpc>
              <a:buFont typeface="Arial" panose="020B0604020202020204" pitchFamily="34" charset="0"/>
              <a:buNone/>
            </a:pPr>
            <a:r>
              <a:rPr lang="zh-CN" altLang="en-US" sz="3600" b="1" i="1" dirty="0">
                <a:solidFill>
                  <a:srgbClr val="1D8DE5"/>
                </a:solidFill>
                <a:latin typeface="微软雅黑" panose="020B0503020204020204" pitchFamily="34" charset="-122"/>
                <a:ea typeface="微软雅黑" panose="020B0503020204020204" pitchFamily="34" charset="-122"/>
                <a:sym typeface="微软雅黑" panose="020B0503020204020204" pitchFamily="34" charset="-122"/>
              </a:rPr>
              <a:t>常规展示</a:t>
            </a:r>
          </a:p>
          <a:p>
            <a:pPr eaLnBrk="1" hangingPunct="1">
              <a:lnSpc>
                <a:spcPct val="112000"/>
              </a:lnSpc>
              <a:buFont typeface="Arial" panose="020B0604020202020204" pitchFamily="34" charset="0"/>
              <a:buNone/>
            </a:pPr>
            <a:r>
              <a:rPr lang="en-US" altLang="zh-CN" sz="2400" b="1" i="1" dirty="0">
                <a:solidFill>
                  <a:srgbClr val="595959"/>
                </a:solidFill>
                <a:latin typeface="Calibri" panose="020F0502020204030204" pitchFamily="34" charset="0"/>
                <a:sym typeface="Calibri" panose="020F0502020204030204" pitchFamily="34" charset="0"/>
              </a:rPr>
              <a:t>CONVENTIONAL DISPLAY</a:t>
            </a:r>
            <a:endParaRPr lang="zh-CN" altLang="zh-CN" sz="2800" b="1" i="1" dirty="0">
              <a:solidFill>
                <a:srgbClr val="595959"/>
              </a:solidFill>
              <a:latin typeface="Calibri" panose="020F0502020204030204" pitchFamily="34" charset="0"/>
              <a:sym typeface="宋体" panose="02010600030101010101" pitchFamily="2" charset="-122"/>
            </a:endParaRPr>
          </a:p>
        </p:txBody>
      </p:sp>
      <p:grpSp>
        <p:nvGrpSpPr>
          <p:cNvPr id="13" name="组合 20">
            <a:extLst>
              <a:ext uri="{FF2B5EF4-FFF2-40B4-BE49-F238E27FC236}">
                <a16:creationId xmlns:a16="http://schemas.microsoft.com/office/drawing/2014/main" id="{C02EAFAB-864F-4E4B-955A-C3F06BA2A448}"/>
              </a:ext>
            </a:extLst>
          </p:cNvPr>
          <p:cNvGrpSpPr>
            <a:grpSpLocks/>
          </p:cNvGrpSpPr>
          <p:nvPr/>
        </p:nvGrpSpPr>
        <p:grpSpPr bwMode="auto">
          <a:xfrm>
            <a:off x="1245783" y="1892146"/>
            <a:ext cx="4339673" cy="441325"/>
            <a:chOff x="0" y="0"/>
            <a:chExt cx="4955459" cy="441730"/>
          </a:xfrm>
        </p:grpSpPr>
        <p:sp>
          <p:nvSpPr>
            <p:cNvPr id="14" name="圆角矩形 21">
              <a:extLst>
                <a:ext uri="{FF2B5EF4-FFF2-40B4-BE49-F238E27FC236}">
                  <a16:creationId xmlns:a16="http://schemas.microsoft.com/office/drawing/2014/main" id="{EEE1D43A-ABDC-43D1-9DF2-D61559B72C58}"/>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小组分工与评价</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15" name="文本框 22">
              <a:extLst>
                <a:ext uri="{FF2B5EF4-FFF2-40B4-BE49-F238E27FC236}">
                  <a16:creationId xmlns:a16="http://schemas.microsoft.com/office/drawing/2014/main" id="{76563BF7-3D6F-4328-89A6-403E68073E8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圆角矩形 23">
              <a:extLst>
                <a:ext uri="{FF2B5EF4-FFF2-40B4-BE49-F238E27FC236}">
                  <a16:creationId xmlns:a16="http://schemas.microsoft.com/office/drawing/2014/main" id="{0047AD70-9742-4363-9663-0C873A1945F3}"/>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01</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25" name="组合 20">
            <a:extLst>
              <a:ext uri="{FF2B5EF4-FFF2-40B4-BE49-F238E27FC236}">
                <a16:creationId xmlns:a16="http://schemas.microsoft.com/office/drawing/2014/main" id="{16B78F58-2AA9-4748-99AB-D95D379160A5}"/>
              </a:ext>
            </a:extLst>
          </p:cNvPr>
          <p:cNvGrpSpPr>
            <a:grpSpLocks/>
          </p:cNvGrpSpPr>
          <p:nvPr/>
        </p:nvGrpSpPr>
        <p:grpSpPr bwMode="auto">
          <a:xfrm>
            <a:off x="1245782" y="2552768"/>
            <a:ext cx="4339673" cy="441325"/>
            <a:chOff x="0" y="0"/>
            <a:chExt cx="4955459" cy="441730"/>
          </a:xfrm>
        </p:grpSpPr>
        <p:sp>
          <p:nvSpPr>
            <p:cNvPr id="26" name="圆角矩形 21">
              <a:extLst>
                <a:ext uri="{FF2B5EF4-FFF2-40B4-BE49-F238E27FC236}">
                  <a16:creationId xmlns:a16="http://schemas.microsoft.com/office/drawing/2014/main" id="{7368D1CB-E64D-4CB8-9C5E-D4C78C7C1A13}"/>
                </a:ext>
              </a:extLst>
            </p:cNvPr>
            <p:cNvSpPr>
              <a:spLocks noChangeArrowheads="1"/>
            </p:cNvSpPr>
            <p:nvPr/>
          </p:nvSpPr>
          <p:spPr bwMode="auto">
            <a:xfrm>
              <a:off x="775733" y="4913"/>
              <a:ext cx="4179725" cy="436817"/>
            </a:xfrm>
            <a:prstGeom prst="roundRect">
              <a:avLst>
                <a:gd name="adj" fmla="val 16667"/>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solidFill>
                    <a:schemeClr val="bg1"/>
                  </a:solidFill>
                </a:rPr>
                <a:t>参考资料</a:t>
              </a:r>
              <a:endParaRPr lang="zh-CN" altLang="zh-CN" sz="2800" b="1" dirty="0">
                <a:solidFill>
                  <a:schemeClr val="bg1"/>
                </a:solidFill>
                <a:latin typeface="微软雅黑" panose="020B0503020204020204" pitchFamily="34" charset="-122"/>
                <a:ea typeface="微软雅黑" panose="020B0503020204020204" pitchFamily="34" charset="-122"/>
                <a:sym typeface="Arial Unicode MS" pitchFamily="34" charset="-122"/>
              </a:endParaRPr>
            </a:p>
          </p:txBody>
        </p:sp>
        <p:sp>
          <p:nvSpPr>
            <p:cNvPr id="27" name="文本框 22">
              <a:extLst>
                <a:ext uri="{FF2B5EF4-FFF2-40B4-BE49-F238E27FC236}">
                  <a16:creationId xmlns:a16="http://schemas.microsoft.com/office/drawing/2014/main" id="{0B5E2ABC-81C2-449B-B4A0-2164C3349E71}"/>
                </a:ext>
              </a:extLst>
            </p:cNvPr>
            <p:cNvSpPr>
              <a:spLocks noChangeArrowheads="1"/>
            </p:cNvSpPr>
            <p:nvPr/>
          </p:nvSpPr>
          <p:spPr bwMode="auto">
            <a:xfrm>
              <a:off x="775733" y="38655"/>
              <a:ext cx="417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圆角矩形 23">
              <a:extLst>
                <a:ext uri="{FF2B5EF4-FFF2-40B4-BE49-F238E27FC236}">
                  <a16:creationId xmlns:a16="http://schemas.microsoft.com/office/drawing/2014/main" id="{641E7A63-E845-4E9A-B658-7DCB292AA83B}"/>
                </a:ext>
              </a:extLst>
            </p:cNvPr>
            <p:cNvSpPr>
              <a:spLocks noChangeArrowheads="1"/>
            </p:cNvSpPr>
            <p:nvPr/>
          </p:nvSpPr>
          <p:spPr bwMode="auto">
            <a:xfrm>
              <a:off x="0" y="0"/>
              <a:ext cx="720000" cy="436817"/>
            </a:xfrm>
            <a:prstGeom prst="roundRect">
              <a:avLst>
                <a:gd name="adj" fmla="val 16667"/>
              </a:avLst>
            </a:prstGeom>
            <a:solidFill>
              <a:srgbClr val="FF9300"/>
            </a:solidFill>
            <a:ln>
              <a:noFill/>
            </a:ln>
            <a:extLst>
              <a:ext uri="{91240B29-F687-4F45-9708-019B960494DF}">
                <a14:hiddenLine xmlns:a14="http://schemas.microsoft.com/office/drawing/2010/main" w="12700">
                  <a:solidFill>
                    <a:srgbClr val="42719B"/>
                  </a:solidFill>
                  <a:bevel/>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sym typeface="Arial Unicode MS" pitchFamily="34" charset="-122"/>
                </a:rPr>
                <a:t>02</a:t>
              </a:r>
              <a:endParaRPr lang="zh-CN" altLang="en-US" sz="2400" dirty="0">
                <a:solidFill>
                  <a:srgbClr val="FFFFFF"/>
                </a:solidFill>
                <a:latin typeface="微软雅黑" panose="020B0503020204020204" pitchFamily="34" charset="-122"/>
                <a:ea typeface="微软雅黑" panose="020B0503020204020204" pitchFamily="34" charset="-122"/>
                <a:sym typeface="Arial Unicode MS" pitchFamily="34" charset="-122"/>
              </a:endParaRPr>
            </a:p>
          </p:txBody>
        </p:sp>
      </p:grpSp>
    </p:spTree>
    <p:extLst>
      <p:ext uri="{BB962C8B-B14F-4D97-AF65-F5344CB8AC3E}">
        <p14:creationId xmlns:p14="http://schemas.microsoft.com/office/powerpoint/2010/main" val="9338429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8">
            <a:extLst>
              <a:ext uri="{FF2B5EF4-FFF2-40B4-BE49-F238E27FC236}">
                <a16:creationId xmlns:a16="http://schemas.microsoft.com/office/drawing/2014/main" id="{1DC0EBD3-AF05-4449-8509-2F52F00EC35E}"/>
              </a:ext>
            </a:extLst>
          </p:cNvPr>
          <p:cNvSpPr>
            <a:spLocks noChangeArrowheads="1"/>
          </p:cNvSpPr>
          <p:nvPr/>
        </p:nvSpPr>
        <p:spPr bwMode="auto">
          <a:xfrm>
            <a:off x="1633538" y="405756"/>
            <a:ext cx="5113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常规展示</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7" name="Freeform 213">
            <a:extLst>
              <a:ext uri="{FF2B5EF4-FFF2-40B4-BE49-F238E27FC236}">
                <a16:creationId xmlns:a16="http://schemas.microsoft.com/office/drawing/2014/main" id="{BF177D25-DFEE-402F-9913-21B5932089DC}"/>
              </a:ext>
            </a:extLst>
          </p:cNvPr>
          <p:cNvSpPr>
            <a:spLocks noEditPoints="1" noChangeArrowheads="1"/>
          </p:cNvSpPr>
          <p:nvPr/>
        </p:nvSpPr>
        <p:spPr bwMode="auto">
          <a:xfrm>
            <a:off x="768350" y="422275"/>
            <a:ext cx="450850" cy="450850"/>
          </a:xfrm>
          <a:custGeom>
            <a:avLst/>
            <a:gdLst>
              <a:gd name="T0" fmla="*/ 2147483646 w 200"/>
              <a:gd name="T1" fmla="*/ 2147483646 h 201"/>
              <a:gd name="T2" fmla="*/ 0 w 200"/>
              <a:gd name="T3" fmla="*/ 2147483646 h 201"/>
              <a:gd name="T4" fmla="*/ 2147483646 w 200"/>
              <a:gd name="T5" fmla="*/ 2147483646 h 201"/>
              <a:gd name="T6" fmla="*/ 2147483646 w 200"/>
              <a:gd name="T7" fmla="*/ 2147483646 h 201"/>
              <a:gd name="T8" fmla="*/ 2147483646 w 200"/>
              <a:gd name="T9" fmla="*/ 2147483646 h 201"/>
              <a:gd name="T10" fmla="*/ 2147483646 w 200"/>
              <a:gd name="T11" fmla="*/ 2147483646 h 201"/>
              <a:gd name="T12" fmla="*/ 2147483646 w 200"/>
              <a:gd name="T13" fmla="*/ 2147483646 h 201"/>
              <a:gd name="T14" fmla="*/ 2147483646 w 200"/>
              <a:gd name="T15" fmla="*/ 2147483646 h 201"/>
              <a:gd name="T16" fmla="*/ 2147483646 w 200"/>
              <a:gd name="T17" fmla="*/ 2147483646 h 201"/>
              <a:gd name="T18" fmla="*/ 2147483646 w 200"/>
              <a:gd name="T19" fmla="*/ 2147483646 h 201"/>
              <a:gd name="T20" fmla="*/ 2147483646 w 200"/>
              <a:gd name="T21" fmla="*/ 2147483646 h 201"/>
              <a:gd name="T22" fmla="*/ 2147483646 w 200"/>
              <a:gd name="T23" fmla="*/ 2147483646 h 201"/>
              <a:gd name="T24" fmla="*/ 2147483646 w 200"/>
              <a:gd name="T25" fmla="*/ 2147483646 h 201"/>
              <a:gd name="T26" fmla="*/ 2147483646 w 200"/>
              <a:gd name="T27" fmla="*/ 2147483646 h 201"/>
              <a:gd name="T28" fmla="*/ 2147483646 w 200"/>
              <a:gd name="T29" fmla="*/ 2147483646 h 201"/>
              <a:gd name="T30" fmla="*/ 2147483646 w 200"/>
              <a:gd name="T31" fmla="*/ 2147483646 h 201"/>
              <a:gd name="T32" fmla="*/ 2147483646 w 200"/>
              <a:gd name="T33" fmla="*/ 2147483646 h 201"/>
              <a:gd name="T34" fmla="*/ 2147483646 w 200"/>
              <a:gd name="T35" fmla="*/ 2147483646 h 201"/>
              <a:gd name="T36" fmla="*/ 2147483646 w 200"/>
              <a:gd name="T37" fmla="*/ 2147483646 h 201"/>
              <a:gd name="T38" fmla="*/ 2147483646 w 200"/>
              <a:gd name="T39" fmla="*/ 2147483646 h 201"/>
              <a:gd name="T40" fmla="*/ 2147483646 w 200"/>
              <a:gd name="T41" fmla="*/ 2147483646 h 201"/>
              <a:gd name="T42" fmla="*/ 2147483646 w 200"/>
              <a:gd name="T43" fmla="*/ 2147483646 h 201"/>
              <a:gd name="T44" fmla="*/ 2147483646 w 200"/>
              <a:gd name="T45" fmla="*/ 2147483646 h 201"/>
              <a:gd name="T46" fmla="*/ 2147483646 w 200"/>
              <a:gd name="T47" fmla="*/ 2147483646 h 201"/>
              <a:gd name="T48" fmla="*/ 2147483646 w 200"/>
              <a:gd name="T49" fmla="*/ 2147483646 h 201"/>
              <a:gd name="T50" fmla="*/ 2147483646 w 200"/>
              <a:gd name="T51" fmla="*/ 2147483646 h 201"/>
              <a:gd name="T52" fmla="*/ 2147483646 w 200"/>
              <a:gd name="T53" fmla="*/ 2147483646 h 201"/>
              <a:gd name="T54" fmla="*/ 2147483646 w 200"/>
              <a:gd name="T55" fmla="*/ 2147483646 h 201"/>
              <a:gd name="T56" fmla="*/ 2147483646 w 200"/>
              <a:gd name="T57" fmla="*/ 2147483646 h 201"/>
              <a:gd name="T58" fmla="*/ 2147483646 w 200"/>
              <a:gd name="T59" fmla="*/ 2147483646 h 201"/>
              <a:gd name="T60" fmla="*/ 2147483646 w 200"/>
              <a:gd name="T61" fmla="*/ 2147483646 h 201"/>
              <a:gd name="T62" fmla="*/ 2147483646 w 200"/>
              <a:gd name="T63" fmla="*/ 2147483646 h 201"/>
              <a:gd name="T64" fmla="*/ 2147483646 w 200"/>
              <a:gd name="T65" fmla="*/ 2147483646 h 201"/>
              <a:gd name="T66" fmla="*/ 2147483646 w 200"/>
              <a:gd name="T67" fmla="*/ 2147483646 h 201"/>
              <a:gd name="T68" fmla="*/ 2147483646 w 200"/>
              <a:gd name="T69" fmla="*/ 2147483646 h 201"/>
              <a:gd name="T70" fmla="*/ 2147483646 w 200"/>
              <a:gd name="T71" fmla="*/ 2147483646 h 201"/>
              <a:gd name="T72" fmla="*/ 2147483646 w 200"/>
              <a:gd name="T73" fmla="*/ 2147483646 h 201"/>
              <a:gd name="T74" fmla="*/ 2147483646 w 200"/>
              <a:gd name="T75" fmla="*/ 2147483646 h 201"/>
              <a:gd name="T76" fmla="*/ 2147483646 w 200"/>
              <a:gd name="T77" fmla="*/ 2147483646 h 201"/>
              <a:gd name="T78" fmla="*/ 2147483646 w 200"/>
              <a:gd name="T79" fmla="*/ 2147483646 h 201"/>
              <a:gd name="T80" fmla="*/ 2147483646 w 200"/>
              <a:gd name="T81" fmla="*/ 2147483646 h 201"/>
              <a:gd name="T82" fmla="*/ 2147483646 w 200"/>
              <a:gd name="T83" fmla="*/ 2147483646 h 201"/>
              <a:gd name="T84" fmla="*/ 2147483646 w 200"/>
              <a:gd name="T85" fmla="*/ 2147483646 h 2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201"/>
              <a:gd name="T131" fmla="*/ 200 w 200"/>
              <a:gd name="T132" fmla="*/ 201 h 2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201">
                <a:moveTo>
                  <a:pt x="180" y="177"/>
                </a:moveTo>
                <a:cubicBezTo>
                  <a:pt x="164" y="177"/>
                  <a:pt x="164" y="177"/>
                  <a:pt x="164" y="177"/>
                </a:cubicBezTo>
                <a:cubicBezTo>
                  <a:pt x="164" y="181"/>
                  <a:pt x="164" y="181"/>
                  <a:pt x="164" y="181"/>
                </a:cubicBezTo>
                <a:cubicBezTo>
                  <a:pt x="164" y="192"/>
                  <a:pt x="155" y="201"/>
                  <a:pt x="144" y="201"/>
                </a:cubicBezTo>
                <a:cubicBezTo>
                  <a:pt x="20" y="201"/>
                  <a:pt x="20" y="201"/>
                  <a:pt x="20" y="201"/>
                </a:cubicBezTo>
                <a:cubicBezTo>
                  <a:pt x="9" y="201"/>
                  <a:pt x="0" y="192"/>
                  <a:pt x="0" y="181"/>
                </a:cubicBezTo>
                <a:cubicBezTo>
                  <a:pt x="0" y="21"/>
                  <a:pt x="0" y="21"/>
                  <a:pt x="0" y="21"/>
                </a:cubicBezTo>
                <a:cubicBezTo>
                  <a:pt x="0" y="10"/>
                  <a:pt x="9" y="1"/>
                  <a:pt x="20" y="1"/>
                </a:cubicBezTo>
                <a:cubicBezTo>
                  <a:pt x="100" y="1"/>
                  <a:pt x="100" y="1"/>
                  <a:pt x="100" y="1"/>
                </a:cubicBezTo>
                <a:cubicBezTo>
                  <a:pt x="107" y="1"/>
                  <a:pt x="107" y="1"/>
                  <a:pt x="107" y="1"/>
                </a:cubicBezTo>
                <a:cubicBezTo>
                  <a:pt x="107" y="0"/>
                  <a:pt x="107" y="0"/>
                  <a:pt x="107" y="0"/>
                </a:cubicBezTo>
                <a:cubicBezTo>
                  <a:pt x="108" y="1"/>
                  <a:pt x="108" y="1"/>
                  <a:pt x="108" y="1"/>
                </a:cubicBezTo>
                <a:cubicBezTo>
                  <a:pt x="108" y="1"/>
                  <a:pt x="108" y="1"/>
                  <a:pt x="108" y="1"/>
                </a:cubicBezTo>
                <a:cubicBezTo>
                  <a:pt x="108" y="1"/>
                  <a:pt x="108" y="1"/>
                  <a:pt x="108" y="1"/>
                </a:cubicBezTo>
                <a:cubicBezTo>
                  <a:pt x="163" y="61"/>
                  <a:pt x="163" y="61"/>
                  <a:pt x="163" y="61"/>
                </a:cubicBezTo>
                <a:cubicBezTo>
                  <a:pt x="164" y="61"/>
                  <a:pt x="164" y="61"/>
                  <a:pt x="164" y="61"/>
                </a:cubicBezTo>
                <a:cubicBezTo>
                  <a:pt x="164" y="62"/>
                  <a:pt x="164" y="62"/>
                  <a:pt x="164" y="62"/>
                </a:cubicBezTo>
                <a:cubicBezTo>
                  <a:pt x="164" y="62"/>
                  <a:pt x="164" y="62"/>
                  <a:pt x="164" y="62"/>
                </a:cubicBezTo>
                <a:cubicBezTo>
                  <a:pt x="164" y="62"/>
                  <a:pt x="164" y="62"/>
                  <a:pt x="164" y="62"/>
                </a:cubicBezTo>
                <a:cubicBezTo>
                  <a:pt x="164" y="109"/>
                  <a:pt x="164" y="109"/>
                  <a:pt x="164" y="109"/>
                </a:cubicBezTo>
                <a:cubicBezTo>
                  <a:pt x="180" y="109"/>
                  <a:pt x="180" y="109"/>
                  <a:pt x="180" y="109"/>
                </a:cubicBezTo>
                <a:cubicBezTo>
                  <a:pt x="191" y="109"/>
                  <a:pt x="200" y="118"/>
                  <a:pt x="200" y="129"/>
                </a:cubicBezTo>
                <a:cubicBezTo>
                  <a:pt x="200" y="157"/>
                  <a:pt x="200" y="157"/>
                  <a:pt x="200" y="157"/>
                </a:cubicBezTo>
                <a:cubicBezTo>
                  <a:pt x="200" y="168"/>
                  <a:pt x="191" y="177"/>
                  <a:pt x="180" y="177"/>
                </a:cubicBezTo>
                <a:close/>
                <a:moveTo>
                  <a:pt x="108" y="15"/>
                </a:moveTo>
                <a:cubicBezTo>
                  <a:pt x="108" y="41"/>
                  <a:pt x="108" y="41"/>
                  <a:pt x="108" y="41"/>
                </a:cubicBezTo>
                <a:cubicBezTo>
                  <a:pt x="108" y="52"/>
                  <a:pt x="117" y="61"/>
                  <a:pt x="128" y="61"/>
                </a:cubicBezTo>
                <a:cubicBezTo>
                  <a:pt x="151" y="61"/>
                  <a:pt x="151" y="61"/>
                  <a:pt x="151" y="61"/>
                </a:cubicBezTo>
                <a:lnTo>
                  <a:pt x="108" y="15"/>
                </a:lnTo>
                <a:close/>
                <a:moveTo>
                  <a:pt x="156" y="69"/>
                </a:moveTo>
                <a:cubicBezTo>
                  <a:pt x="120" y="69"/>
                  <a:pt x="120" y="69"/>
                  <a:pt x="120" y="69"/>
                </a:cubicBezTo>
                <a:cubicBezTo>
                  <a:pt x="109" y="69"/>
                  <a:pt x="100" y="60"/>
                  <a:pt x="100" y="49"/>
                </a:cubicBezTo>
                <a:cubicBezTo>
                  <a:pt x="100" y="9"/>
                  <a:pt x="100" y="9"/>
                  <a:pt x="100" y="9"/>
                </a:cubicBezTo>
                <a:cubicBezTo>
                  <a:pt x="28" y="9"/>
                  <a:pt x="28" y="9"/>
                  <a:pt x="28" y="9"/>
                </a:cubicBezTo>
                <a:cubicBezTo>
                  <a:pt x="17" y="9"/>
                  <a:pt x="8" y="18"/>
                  <a:pt x="8" y="29"/>
                </a:cubicBezTo>
                <a:cubicBezTo>
                  <a:pt x="8" y="173"/>
                  <a:pt x="8" y="173"/>
                  <a:pt x="8" y="173"/>
                </a:cubicBezTo>
                <a:cubicBezTo>
                  <a:pt x="8" y="184"/>
                  <a:pt x="17" y="193"/>
                  <a:pt x="28" y="193"/>
                </a:cubicBezTo>
                <a:cubicBezTo>
                  <a:pt x="136" y="193"/>
                  <a:pt x="136" y="193"/>
                  <a:pt x="136" y="193"/>
                </a:cubicBezTo>
                <a:cubicBezTo>
                  <a:pt x="145" y="193"/>
                  <a:pt x="153" y="186"/>
                  <a:pt x="155" y="177"/>
                </a:cubicBezTo>
                <a:cubicBezTo>
                  <a:pt x="64" y="177"/>
                  <a:pt x="64" y="177"/>
                  <a:pt x="64" y="177"/>
                </a:cubicBezTo>
                <a:cubicBezTo>
                  <a:pt x="53" y="177"/>
                  <a:pt x="44" y="168"/>
                  <a:pt x="44" y="157"/>
                </a:cubicBezTo>
                <a:cubicBezTo>
                  <a:pt x="44" y="129"/>
                  <a:pt x="44" y="129"/>
                  <a:pt x="44" y="129"/>
                </a:cubicBezTo>
                <a:cubicBezTo>
                  <a:pt x="44" y="118"/>
                  <a:pt x="53" y="109"/>
                  <a:pt x="64" y="109"/>
                </a:cubicBezTo>
                <a:cubicBezTo>
                  <a:pt x="156" y="109"/>
                  <a:pt x="156" y="109"/>
                  <a:pt x="156" y="109"/>
                </a:cubicBezTo>
                <a:lnTo>
                  <a:pt x="156" y="69"/>
                </a:lnTo>
                <a:close/>
                <a:moveTo>
                  <a:pt x="114" y="128"/>
                </a:moveTo>
                <a:cubicBezTo>
                  <a:pt x="107" y="128"/>
                  <a:pt x="107" y="128"/>
                  <a:pt x="107" y="128"/>
                </a:cubicBezTo>
                <a:cubicBezTo>
                  <a:pt x="107" y="163"/>
                  <a:pt x="107" y="163"/>
                  <a:pt x="107" y="163"/>
                </a:cubicBezTo>
                <a:cubicBezTo>
                  <a:pt x="113" y="163"/>
                  <a:pt x="113" y="163"/>
                  <a:pt x="113" y="163"/>
                </a:cubicBezTo>
                <a:cubicBezTo>
                  <a:pt x="113" y="140"/>
                  <a:pt x="113" y="140"/>
                  <a:pt x="113" y="140"/>
                </a:cubicBezTo>
                <a:cubicBezTo>
                  <a:pt x="127" y="163"/>
                  <a:pt x="127" y="163"/>
                  <a:pt x="127" y="163"/>
                </a:cubicBezTo>
                <a:cubicBezTo>
                  <a:pt x="134" y="163"/>
                  <a:pt x="134" y="163"/>
                  <a:pt x="134" y="163"/>
                </a:cubicBezTo>
                <a:cubicBezTo>
                  <a:pt x="134" y="128"/>
                  <a:pt x="134" y="128"/>
                  <a:pt x="134" y="128"/>
                </a:cubicBezTo>
                <a:cubicBezTo>
                  <a:pt x="128" y="128"/>
                  <a:pt x="128" y="128"/>
                  <a:pt x="128" y="128"/>
                </a:cubicBezTo>
                <a:cubicBezTo>
                  <a:pt x="128" y="151"/>
                  <a:pt x="128" y="151"/>
                  <a:pt x="128" y="151"/>
                </a:cubicBezTo>
                <a:lnTo>
                  <a:pt x="114" y="128"/>
                </a:lnTo>
                <a:close/>
                <a:moveTo>
                  <a:pt x="85" y="150"/>
                </a:moveTo>
                <a:cubicBezTo>
                  <a:pt x="88" y="150"/>
                  <a:pt x="91" y="150"/>
                  <a:pt x="92" y="149"/>
                </a:cubicBezTo>
                <a:cubicBezTo>
                  <a:pt x="93" y="149"/>
                  <a:pt x="95" y="148"/>
                  <a:pt x="96" y="148"/>
                </a:cubicBezTo>
                <a:cubicBezTo>
                  <a:pt x="97" y="147"/>
                  <a:pt x="98" y="146"/>
                  <a:pt x="99" y="144"/>
                </a:cubicBezTo>
                <a:cubicBezTo>
                  <a:pt x="100" y="143"/>
                  <a:pt x="100" y="141"/>
                  <a:pt x="100" y="139"/>
                </a:cubicBezTo>
                <a:cubicBezTo>
                  <a:pt x="100" y="136"/>
                  <a:pt x="99" y="134"/>
                  <a:pt x="98" y="132"/>
                </a:cubicBezTo>
                <a:cubicBezTo>
                  <a:pt x="97" y="130"/>
                  <a:pt x="95" y="129"/>
                  <a:pt x="93" y="129"/>
                </a:cubicBezTo>
                <a:cubicBezTo>
                  <a:pt x="92" y="128"/>
                  <a:pt x="89" y="128"/>
                  <a:pt x="85" y="128"/>
                </a:cubicBezTo>
                <a:cubicBezTo>
                  <a:pt x="74" y="128"/>
                  <a:pt x="74" y="128"/>
                  <a:pt x="74" y="128"/>
                </a:cubicBezTo>
                <a:cubicBezTo>
                  <a:pt x="74" y="163"/>
                  <a:pt x="74" y="163"/>
                  <a:pt x="74" y="163"/>
                </a:cubicBezTo>
                <a:cubicBezTo>
                  <a:pt x="81" y="163"/>
                  <a:pt x="81" y="163"/>
                  <a:pt x="81" y="163"/>
                </a:cubicBezTo>
                <a:cubicBezTo>
                  <a:pt x="81" y="150"/>
                  <a:pt x="81" y="150"/>
                  <a:pt x="81" y="150"/>
                </a:cubicBezTo>
                <a:lnTo>
                  <a:pt x="85" y="150"/>
                </a:lnTo>
                <a:close/>
                <a:moveTo>
                  <a:pt x="174" y="144"/>
                </a:moveTo>
                <a:cubicBezTo>
                  <a:pt x="159" y="144"/>
                  <a:pt x="159" y="144"/>
                  <a:pt x="159" y="144"/>
                </a:cubicBezTo>
                <a:cubicBezTo>
                  <a:pt x="159" y="150"/>
                  <a:pt x="159" y="150"/>
                  <a:pt x="159" y="150"/>
                </a:cubicBezTo>
                <a:cubicBezTo>
                  <a:pt x="167" y="150"/>
                  <a:pt x="167" y="150"/>
                  <a:pt x="167" y="150"/>
                </a:cubicBezTo>
                <a:cubicBezTo>
                  <a:pt x="167" y="154"/>
                  <a:pt x="167" y="154"/>
                  <a:pt x="167" y="154"/>
                </a:cubicBezTo>
                <a:cubicBezTo>
                  <a:pt x="166" y="155"/>
                  <a:pt x="164" y="156"/>
                  <a:pt x="163" y="156"/>
                </a:cubicBezTo>
                <a:cubicBezTo>
                  <a:pt x="161" y="157"/>
                  <a:pt x="160" y="157"/>
                  <a:pt x="158" y="157"/>
                </a:cubicBezTo>
                <a:cubicBezTo>
                  <a:pt x="156" y="157"/>
                  <a:pt x="153" y="156"/>
                  <a:pt x="151" y="154"/>
                </a:cubicBezTo>
                <a:cubicBezTo>
                  <a:pt x="150" y="152"/>
                  <a:pt x="149" y="149"/>
                  <a:pt x="149" y="145"/>
                </a:cubicBezTo>
                <a:cubicBezTo>
                  <a:pt x="149" y="141"/>
                  <a:pt x="150" y="138"/>
                  <a:pt x="151" y="137"/>
                </a:cubicBezTo>
                <a:cubicBezTo>
                  <a:pt x="153" y="135"/>
                  <a:pt x="156" y="134"/>
                  <a:pt x="159" y="134"/>
                </a:cubicBezTo>
                <a:cubicBezTo>
                  <a:pt x="161" y="134"/>
                  <a:pt x="162" y="134"/>
                  <a:pt x="164" y="135"/>
                </a:cubicBezTo>
                <a:cubicBezTo>
                  <a:pt x="165" y="136"/>
                  <a:pt x="166" y="137"/>
                  <a:pt x="166" y="139"/>
                </a:cubicBezTo>
                <a:cubicBezTo>
                  <a:pt x="173" y="138"/>
                  <a:pt x="173" y="138"/>
                  <a:pt x="173" y="138"/>
                </a:cubicBezTo>
                <a:cubicBezTo>
                  <a:pt x="172" y="135"/>
                  <a:pt x="171" y="132"/>
                  <a:pt x="169" y="130"/>
                </a:cubicBezTo>
                <a:cubicBezTo>
                  <a:pt x="166" y="129"/>
                  <a:pt x="163" y="128"/>
                  <a:pt x="159" y="128"/>
                </a:cubicBezTo>
                <a:cubicBezTo>
                  <a:pt x="155" y="128"/>
                  <a:pt x="153" y="128"/>
                  <a:pt x="150" y="129"/>
                </a:cubicBezTo>
                <a:cubicBezTo>
                  <a:pt x="147" y="131"/>
                  <a:pt x="145" y="133"/>
                  <a:pt x="144" y="136"/>
                </a:cubicBezTo>
                <a:cubicBezTo>
                  <a:pt x="142" y="139"/>
                  <a:pt x="141" y="142"/>
                  <a:pt x="141" y="145"/>
                </a:cubicBezTo>
                <a:cubicBezTo>
                  <a:pt x="141" y="149"/>
                  <a:pt x="142" y="152"/>
                  <a:pt x="144" y="154"/>
                </a:cubicBezTo>
                <a:cubicBezTo>
                  <a:pt x="145" y="157"/>
                  <a:pt x="147" y="159"/>
                  <a:pt x="150" y="161"/>
                </a:cubicBezTo>
                <a:cubicBezTo>
                  <a:pt x="152" y="162"/>
                  <a:pt x="155" y="163"/>
                  <a:pt x="159" y="163"/>
                </a:cubicBezTo>
                <a:cubicBezTo>
                  <a:pt x="162" y="163"/>
                  <a:pt x="165" y="163"/>
                  <a:pt x="167" y="162"/>
                </a:cubicBezTo>
                <a:cubicBezTo>
                  <a:pt x="170" y="161"/>
                  <a:pt x="172" y="159"/>
                  <a:pt x="174" y="158"/>
                </a:cubicBezTo>
                <a:lnTo>
                  <a:pt x="174" y="144"/>
                </a:lnTo>
                <a:close/>
                <a:moveTo>
                  <a:pt x="81" y="134"/>
                </a:moveTo>
                <a:cubicBezTo>
                  <a:pt x="84" y="134"/>
                  <a:pt x="84" y="134"/>
                  <a:pt x="84" y="134"/>
                </a:cubicBezTo>
                <a:cubicBezTo>
                  <a:pt x="86" y="134"/>
                  <a:pt x="88" y="134"/>
                  <a:pt x="89" y="134"/>
                </a:cubicBezTo>
                <a:cubicBezTo>
                  <a:pt x="90" y="135"/>
                  <a:pt x="91" y="135"/>
                  <a:pt x="92" y="136"/>
                </a:cubicBezTo>
                <a:cubicBezTo>
                  <a:pt x="92" y="137"/>
                  <a:pt x="93" y="138"/>
                  <a:pt x="93" y="139"/>
                </a:cubicBezTo>
                <a:cubicBezTo>
                  <a:pt x="93" y="140"/>
                  <a:pt x="93" y="141"/>
                  <a:pt x="92" y="142"/>
                </a:cubicBezTo>
                <a:cubicBezTo>
                  <a:pt x="91" y="142"/>
                  <a:pt x="91" y="143"/>
                  <a:pt x="90" y="143"/>
                </a:cubicBezTo>
                <a:cubicBezTo>
                  <a:pt x="89" y="144"/>
                  <a:pt x="87" y="144"/>
                  <a:pt x="84" y="144"/>
                </a:cubicBezTo>
                <a:cubicBezTo>
                  <a:pt x="81" y="144"/>
                  <a:pt x="81" y="144"/>
                  <a:pt x="81" y="144"/>
                </a:cubicBezTo>
                <a:lnTo>
                  <a:pt x="81" y="134"/>
                </a:lnTo>
                <a:close/>
                <a:moveTo>
                  <a:pt x="16" y="97"/>
                </a:moveTo>
                <a:cubicBezTo>
                  <a:pt x="16" y="73"/>
                  <a:pt x="16" y="73"/>
                  <a:pt x="16" y="73"/>
                </a:cubicBezTo>
                <a:cubicBezTo>
                  <a:pt x="40" y="73"/>
                  <a:pt x="40" y="73"/>
                  <a:pt x="40" y="73"/>
                </a:cubicBezTo>
                <a:cubicBezTo>
                  <a:pt x="40" y="97"/>
                  <a:pt x="40" y="97"/>
                  <a:pt x="40" y="97"/>
                </a:cubicBezTo>
                <a:lnTo>
                  <a:pt x="16" y="97"/>
                </a:lnTo>
                <a:close/>
                <a:moveTo>
                  <a:pt x="40" y="49"/>
                </a:moveTo>
                <a:cubicBezTo>
                  <a:pt x="64" y="49"/>
                  <a:pt x="64" y="49"/>
                  <a:pt x="64" y="49"/>
                </a:cubicBezTo>
                <a:cubicBezTo>
                  <a:pt x="64" y="73"/>
                  <a:pt x="64" y="73"/>
                  <a:pt x="64" y="73"/>
                </a:cubicBezTo>
                <a:cubicBezTo>
                  <a:pt x="40" y="73"/>
                  <a:pt x="40" y="73"/>
                  <a:pt x="40" y="73"/>
                </a:cubicBezTo>
                <a:lnTo>
                  <a:pt x="40" y="49"/>
                </a:lnTo>
                <a:close/>
                <a:moveTo>
                  <a:pt x="16" y="25"/>
                </a:moveTo>
                <a:cubicBezTo>
                  <a:pt x="40" y="25"/>
                  <a:pt x="40" y="25"/>
                  <a:pt x="40" y="25"/>
                </a:cubicBezTo>
                <a:cubicBezTo>
                  <a:pt x="40" y="49"/>
                  <a:pt x="40" y="49"/>
                  <a:pt x="40" y="49"/>
                </a:cubicBezTo>
                <a:cubicBezTo>
                  <a:pt x="16" y="49"/>
                  <a:pt x="16" y="49"/>
                  <a:pt x="16" y="49"/>
                </a:cubicBezTo>
                <a:lnTo>
                  <a:pt x="16" y="25"/>
                </a:lnTo>
                <a:close/>
                <a:moveTo>
                  <a:pt x="88" y="25"/>
                </a:moveTo>
                <a:cubicBezTo>
                  <a:pt x="88" y="49"/>
                  <a:pt x="88" y="49"/>
                  <a:pt x="88" y="49"/>
                </a:cubicBezTo>
                <a:cubicBezTo>
                  <a:pt x="64" y="49"/>
                  <a:pt x="64" y="49"/>
                  <a:pt x="64" y="49"/>
                </a:cubicBezTo>
                <a:cubicBezTo>
                  <a:pt x="64" y="25"/>
                  <a:pt x="64" y="25"/>
                  <a:pt x="64" y="25"/>
                </a:cubicBezTo>
                <a:lnTo>
                  <a:pt x="88" y="25"/>
                </a:lnTo>
                <a:close/>
                <a:moveTo>
                  <a:pt x="88" y="97"/>
                </a:moveTo>
                <a:cubicBezTo>
                  <a:pt x="64" y="97"/>
                  <a:pt x="64" y="97"/>
                  <a:pt x="64" y="97"/>
                </a:cubicBezTo>
                <a:cubicBezTo>
                  <a:pt x="64" y="73"/>
                  <a:pt x="64" y="73"/>
                  <a:pt x="64" y="73"/>
                </a:cubicBezTo>
                <a:cubicBezTo>
                  <a:pt x="88" y="73"/>
                  <a:pt x="88" y="73"/>
                  <a:pt x="88" y="73"/>
                </a:cubicBezTo>
                <a:lnTo>
                  <a:pt x="88" y="9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9" name="组合 8">
            <a:extLst>
              <a:ext uri="{FF2B5EF4-FFF2-40B4-BE49-F238E27FC236}">
                <a16:creationId xmlns:a16="http://schemas.microsoft.com/office/drawing/2014/main" id="{57090118-73AC-4547-A2A7-7BBADEBBEC83}"/>
              </a:ext>
            </a:extLst>
          </p:cNvPr>
          <p:cNvGrpSpPr/>
          <p:nvPr/>
        </p:nvGrpSpPr>
        <p:grpSpPr>
          <a:xfrm>
            <a:off x="1633538" y="1070754"/>
            <a:ext cx="3812325" cy="461665"/>
            <a:chOff x="1143000" y="1929903"/>
            <a:chExt cx="3812325" cy="461665"/>
          </a:xfrm>
        </p:grpSpPr>
        <p:sp>
          <p:nvSpPr>
            <p:cNvPr id="10" name="燕尾形 18">
              <a:extLst>
                <a:ext uri="{FF2B5EF4-FFF2-40B4-BE49-F238E27FC236}">
                  <a16:creationId xmlns:a16="http://schemas.microsoft.com/office/drawing/2014/main" id="{2088C45F-3172-4750-8CCC-E386CFC5BA1E}"/>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1" name="文本框 1">
              <a:extLst>
                <a:ext uri="{FF2B5EF4-FFF2-40B4-BE49-F238E27FC236}">
                  <a16:creationId xmlns:a16="http://schemas.microsoft.com/office/drawing/2014/main" id="{5648ECB8-DC6C-4D47-BB59-2289A98DB8B5}"/>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595959"/>
                  </a:solidFill>
                  <a:latin typeface="微软雅黑" panose="020B0503020204020204" pitchFamily="34" charset="-122"/>
                  <a:ea typeface="微软雅黑" panose="020B0503020204020204" pitchFamily="34" charset="-122"/>
                </a:rPr>
                <a:t>小组分工与评价</a:t>
              </a:r>
              <a:endParaRPr lang="zh-CN" altLang="zh-CN" sz="2400" dirty="0">
                <a:solidFill>
                  <a:srgbClr val="595959"/>
                </a:solidFill>
                <a:latin typeface="微软雅黑" panose="020B0503020204020204" pitchFamily="34" charset="-122"/>
                <a:ea typeface="微软雅黑" panose="020B0503020204020204" pitchFamily="34" charset="-122"/>
                <a:sym typeface="Arial Unicode MS" pitchFamily="34" charset="-122"/>
              </a:endParaRPr>
            </a:p>
          </p:txBody>
        </p:sp>
      </p:grpSp>
      <p:grpSp>
        <p:nvGrpSpPr>
          <p:cNvPr id="7" name="组合 6">
            <a:extLst>
              <a:ext uri="{FF2B5EF4-FFF2-40B4-BE49-F238E27FC236}">
                <a16:creationId xmlns:a16="http://schemas.microsoft.com/office/drawing/2014/main" id="{5A867887-6147-4EEC-BE85-3D82A6206035}"/>
              </a:ext>
            </a:extLst>
          </p:cNvPr>
          <p:cNvGrpSpPr/>
          <p:nvPr/>
        </p:nvGrpSpPr>
        <p:grpSpPr>
          <a:xfrm>
            <a:off x="2642532" y="1897747"/>
            <a:ext cx="1976438" cy="4013200"/>
            <a:chOff x="6400800" y="1914525"/>
            <a:chExt cx="1976438" cy="4013200"/>
          </a:xfrm>
        </p:grpSpPr>
        <p:cxnSp>
          <p:nvCxnSpPr>
            <p:cNvPr id="16389" name="肘形连接符 18">
              <a:extLst>
                <a:ext uri="{FF2B5EF4-FFF2-40B4-BE49-F238E27FC236}">
                  <a16:creationId xmlns:a16="http://schemas.microsoft.com/office/drawing/2014/main" id="{18465A6F-A74F-47C0-9800-E4E332F88692}"/>
                </a:ext>
              </a:extLst>
            </p:cNvPr>
            <p:cNvCxnSpPr>
              <a:cxnSpLocks noChangeShapeType="1"/>
            </p:cNvCxnSpPr>
            <p:nvPr/>
          </p:nvCxnSpPr>
          <p:spPr bwMode="auto">
            <a:xfrm flipV="1">
              <a:off x="6400800" y="1914525"/>
              <a:ext cx="1976438" cy="1911350"/>
            </a:xfrm>
            <a:prstGeom prst="bentConnector3">
              <a:avLst>
                <a:gd name="adj1" fmla="val 50000"/>
              </a:avLst>
            </a:prstGeom>
            <a:noFill/>
            <a:ln w="6350">
              <a:solidFill>
                <a:srgbClr val="FF9300"/>
              </a:solidFill>
              <a:bevel/>
              <a:headEnd type="oval" w="med" len="med"/>
              <a:tailEnd type="oval" w="med" len="med"/>
            </a:ln>
            <a:extLst>
              <a:ext uri="{909E8E84-426E-40DD-AFC4-6F175D3DCCD1}">
                <a14:hiddenFill xmlns:a14="http://schemas.microsoft.com/office/drawing/2010/main">
                  <a:noFill/>
                </a14:hiddenFill>
              </a:ext>
            </a:extLst>
          </p:spPr>
        </p:cxnSp>
        <p:cxnSp>
          <p:nvCxnSpPr>
            <p:cNvPr id="16390" name="肘形连接符 20">
              <a:extLst>
                <a:ext uri="{FF2B5EF4-FFF2-40B4-BE49-F238E27FC236}">
                  <a16:creationId xmlns:a16="http://schemas.microsoft.com/office/drawing/2014/main" id="{762F7B68-140C-475F-9969-B3F4CF8CBC4B}"/>
                </a:ext>
              </a:extLst>
            </p:cNvPr>
            <p:cNvCxnSpPr>
              <a:cxnSpLocks noChangeShapeType="1"/>
            </p:cNvCxnSpPr>
            <p:nvPr/>
          </p:nvCxnSpPr>
          <p:spPr bwMode="auto">
            <a:xfrm flipV="1">
              <a:off x="6400800" y="2731294"/>
              <a:ext cx="1976438" cy="1094581"/>
            </a:xfrm>
            <a:prstGeom prst="bentConnector3">
              <a:avLst>
                <a:gd name="adj1" fmla="val 50000"/>
              </a:avLst>
            </a:prstGeom>
            <a:noFill/>
            <a:ln w="6350">
              <a:solidFill>
                <a:srgbClr val="FF9300"/>
              </a:solidFill>
              <a:bevel/>
              <a:headEnd type="oval" w="med" len="med"/>
              <a:tailEnd type="oval" w="med" len="med"/>
            </a:ln>
            <a:extLst>
              <a:ext uri="{909E8E84-426E-40DD-AFC4-6F175D3DCCD1}">
                <a14:hiddenFill xmlns:a14="http://schemas.microsoft.com/office/drawing/2010/main">
                  <a:noFill/>
                </a14:hiddenFill>
              </a:ext>
            </a:extLst>
          </p:spPr>
        </p:cxnSp>
        <p:cxnSp>
          <p:nvCxnSpPr>
            <p:cNvPr id="16391" name="肘形连接符 22">
              <a:extLst>
                <a:ext uri="{FF2B5EF4-FFF2-40B4-BE49-F238E27FC236}">
                  <a16:creationId xmlns:a16="http://schemas.microsoft.com/office/drawing/2014/main" id="{1D5EB6A8-44C9-40E6-BD7D-C639655D0DD0}"/>
                </a:ext>
              </a:extLst>
            </p:cNvPr>
            <p:cNvCxnSpPr>
              <a:cxnSpLocks noChangeShapeType="1"/>
            </p:cNvCxnSpPr>
            <p:nvPr/>
          </p:nvCxnSpPr>
          <p:spPr bwMode="auto">
            <a:xfrm>
              <a:off x="6400800" y="3825875"/>
              <a:ext cx="1976438" cy="1094581"/>
            </a:xfrm>
            <a:prstGeom prst="bentConnector3">
              <a:avLst>
                <a:gd name="adj1" fmla="val 50000"/>
              </a:avLst>
            </a:prstGeom>
            <a:noFill/>
            <a:ln w="6350">
              <a:solidFill>
                <a:srgbClr val="FF9300"/>
              </a:solidFill>
              <a:bevel/>
              <a:headEnd type="oval" w="med" len="med"/>
              <a:tailEnd type="oval" w="med" len="med"/>
            </a:ln>
            <a:extLst>
              <a:ext uri="{909E8E84-426E-40DD-AFC4-6F175D3DCCD1}">
                <a14:hiddenFill xmlns:a14="http://schemas.microsoft.com/office/drawing/2010/main">
                  <a:noFill/>
                </a14:hiddenFill>
              </a:ext>
            </a:extLst>
          </p:spPr>
        </p:cxnSp>
        <p:cxnSp>
          <p:nvCxnSpPr>
            <p:cNvPr id="16392" name="肘形连接符 24">
              <a:extLst>
                <a:ext uri="{FF2B5EF4-FFF2-40B4-BE49-F238E27FC236}">
                  <a16:creationId xmlns:a16="http://schemas.microsoft.com/office/drawing/2014/main" id="{32BD8014-ECF0-43BF-8C8A-27D58C43F569}"/>
                </a:ext>
              </a:extLst>
            </p:cNvPr>
            <p:cNvCxnSpPr>
              <a:cxnSpLocks noChangeShapeType="1"/>
            </p:cNvCxnSpPr>
            <p:nvPr/>
          </p:nvCxnSpPr>
          <p:spPr bwMode="auto">
            <a:xfrm>
              <a:off x="6400800" y="3825875"/>
              <a:ext cx="1976438" cy="2101850"/>
            </a:xfrm>
            <a:prstGeom prst="bentConnector3">
              <a:avLst>
                <a:gd name="adj1" fmla="val 50000"/>
              </a:avLst>
            </a:prstGeom>
            <a:noFill/>
            <a:ln w="6350">
              <a:solidFill>
                <a:srgbClr val="FF9300"/>
              </a:solidFill>
              <a:bevel/>
              <a:headEnd type="oval" w="med" len="med"/>
              <a:tailEnd type="oval" w="med" len="med"/>
            </a:ln>
            <a:extLst>
              <a:ext uri="{909E8E84-426E-40DD-AFC4-6F175D3DCCD1}">
                <a14:hiddenFill xmlns:a14="http://schemas.microsoft.com/office/drawing/2010/main">
                  <a:noFill/>
                </a14:hiddenFill>
              </a:ext>
            </a:extLst>
          </p:spPr>
        </p:cxnSp>
        <p:cxnSp>
          <p:nvCxnSpPr>
            <p:cNvPr id="12" name="肘形连接符 20">
              <a:extLst>
                <a:ext uri="{FF2B5EF4-FFF2-40B4-BE49-F238E27FC236}">
                  <a16:creationId xmlns:a16="http://schemas.microsoft.com/office/drawing/2014/main" id="{AC5BDB30-CD27-4051-A2B1-5D4F59F6E9A5}"/>
                </a:ext>
              </a:extLst>
            </p:cNvPr>
            <p:cNvCxnSpPr>
              <a:cxnSpLocks noChangeShapeType="1"/>
            </p:cNvCxnSpPr>
            <p:nvPr/>
          </p:nvCxnSpPr>
          <p:spPr bwMode="auto">
            <a:xfrm flipV="1">
              <a:off x="6400800" y="3825875"/>
              <a:ext cx="1976438" cy="10320"/>
            </a:xfrm>
            <a:prstGeom prst="bentConnector3">
              <a:avLst>
                <a:gd name="adj1" fmla="val 50000"/>
              </a:avLst>
            </a:prstGeom>
            <a:noFill/>
            <a:ln w="6350">
              <a:solidFill>
                <a:srgbClr val="FF9300"/>
              </a:solidFill>
              <a:bevel/>
              <a:headEnd type="oval" w="med" len="med"/>
              <a:tailEnd type="oval" w="med" len="med"/>
            </a:ln>
            <a:extLst>
              <a:ext uri="{909E8E84-426E-40DD-AFC4-6F175D3DCCD1}">
                <a14:hiddenFill xmlns:a14="http://schemas.microsoft.com/office/drawing/2010/main">
                  <a:noFill/>
                </a14:hiddenFill>
              </a:ext>
            </a:extLst>
          </p:spPr>
        </p:cxnSp>
      </p:grpSp>
      <p:sp>
        <p:nvSpPr>
          <p:cNvPr id="18" name="文本框 1">
            <a:extLst>
              <a:ext uri="{FF2B5EF4-FFF2-40B4-BE49-F238E27FC236}">
                <a16:creationId xmlns:a16="http://schemas.microsoft.com/office/drawing/2014/main" id="{1A5DF9C7-5467-419C-9C53-564D2FDD47E1}"/>
              </a:ext>
            </a:extLst>
          </p:cNvPr>
          <p:cNvSpPr>
            <a:spLocks noChangeArrowheads="1"/>
          </p:cNvSpPr>
          <p:nvPr/>
        </p:nvSpPr>
        <p:spPr bwMode="auto">
          <a:xfrm>
            <a:off x="1534687" y="3564265"/>
            <a:ext cx="9434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G05</a:t>
            </a:r>
            <a:endPar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
            <a:extLst>
              <a:ext uri="{FF2B5EF4-FFF2-40B4-BE49-F238E27FC236}">
                <a16:creationId xmlns:a16="http://schemas.microsoft.com/office/drawing/2014/main" id="{B7806B9B-B09B-4D26-8473-FC753236EF3D}"/>
              </a:ext>
            </a:extLst>
          </p:cNvPr>
          <p:cNvSpPr>
            <a:spLocks noChangeArrowheads="1"/>
          </p:cNvSpPr>
          <p:nvPr/>
        </p:nvSpPr>
        <p:spPr bwMode="auto">
          <a:xfrm>
            <a:off x="4618968" y="1688753"/>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郑友璐 </a:t>
            </a:r>
          </a:p>
        </p:txBody>
      </p:sp>
      <p:sp>
        <p:nvSpPr>
          <p:cNvPr id="21" name="文本框 1">
            <a:extLst>
              <a:ext uri="{FF2B5EF4-FFF2-40B4-BE49-F238E27FC236}">
                <a16:creationId xmlns:a16="http://schemas.microsoft.com/office/drawing/2014/main" id="{4CEF6C0B-2259-4A9B-9C9C-3F7EF360BB30}"/>
              </a:ext>
            </a:extLst>
          </p:cNvPr>
          <p:cNvSpPr>
            <a:spLocks noChangeArrowheads="1"/>
          </p:cNvSpPr>
          <p:nvPr/>
        </p:nvSpPr>
        <p:spPr bwMode="auto">
          <a:xfrm>
            <a:off x="4618968" y="2514461"/>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吴子乔</a:t>
            </a:r>
          </a:p>
        </p:txBody>
      </p:sp>
      <p:sp>
        <p:nvSpPr>
          <p:cNvPr id="22" name="文本框 1">
            <a:extLst>
              <a:ext uri="{FF2B5EF4-FFF2-40B4-BE49-F238E27FC236}">
                <a16:creationId xmlns:a16="http://schemas.microsoft.com/office/drawing/2014/main" id="{2C68709A-7699-4B93-B360-97F150A1A59F}"/>
              </a:ext>
            </a:extLst>
          </p:cNvPr>
          <p:cNvSpPr>
            <a:spLocks noChangeArrowheads="1"/>
          </p:cNvSpPr>
          <p:nvPr/>
        </p:nvSpPr>
        <p:spPr bwMode="auto">
          <a:xfrm>
            <a:off x="4618968" y="3608813"/>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石梦韬</a:t>
            </a:r>
          </a:p>
        </p:txBody>
      </p:sp>
      <p:sp>
        <p:nvSpPr>
          <p:cNvPr id="23" name="文本框 1">
            <a:extLst>
              <a:ext uri="{FF2B5EF4-FFF2-40B4-BE49-F238E27FC236}">
                <a16:creationId xmlns:a16="http://schemas.microsoft.com/office/drawing/2014/main" id="{DE039E8F-5548-40C5-B85D-644E836E2D93}"/>
              </a:ext>
            </a:extLst>
          </p:cNvPr>
          <p:cNvSpPr>
            <a:spLocks noChangeArrowheads="1"/>
          </p:cNvSpPr>
          <p:nvPr/>
        </p:nvSpPr>
        <p:spPr bwMode="auto">
          <a:xfrm>
            <a:off x="4618968" y="4709565"/>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吴浩伟</a:t>
            </a:r>
          </a:p>
        </p:txBody>
      </p:sp>
      <p:sp>
        <p:nvSpPr>
          <p:cNvPr id="24" name="文本框 1">
            <a:extLst>
              <a:ext uri="{FF2B5EF4-FFF2-40B4-BE49-F238E27FC236}">
                <a16:creationId xmlns:a16="http://schemas.microsoft.com/office/drawing/2014/main" id="{01FA5503-3081-498C-82B8-81B323FB4447}"/>
              </a:ext>
            </a:extLst>
          </p:cNvPr>
          <p:cNvSpPr>
            <a:spLocks noChangeArrowheads="1"/>
          </p:cNvSpPr>
          <p:nvPr/>
        </p:nvSpPr>
        <p:spPr bwMode="auto">
          <a:xfrm>
            <a:off x="4618968" y="5715782"/>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陈栩</a:t>
            </a:r>
          </a:p>
        </p:txBody>
      </p:sp>
      <p:sp>
        <p:nvSpPr>
          <p:cNvPr id="25" name="文本框 1">
            <a:extLst>
              <a:ext uri="{FF2B5EF4-FFF2-40B4-BE49-F238E27FC236}">
                <a16:creationId xmlns:a16="http://schemas.microsoft.com/office/drawing/2014/main" id="{5528EBA0-50C6-4F5B-AEE8-44F1D8B10496}"/>
              </a:ext>
            </a:extLst>
          </p:cNvPr>
          <p:cNvSpPr>
            <a:spLocks noChangeArrowheads="1"/>
          </p:cNvSpPr>
          <p:nvPr/>
        </p:nvSpPr>
        <p:spPr bwMode="auto">
          <a:xfrm>
            <a:off x="5603277" y="1731963"/>
            <a:ext cx="4959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甘特图的修改，项目管理工具的需求导入，</a:t>
            </a:r>
            <a:r>
              <a:rPr lang="en-US" altLang="zh-CN"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会议总结，</a:t>
            </a:r>
            <a:r>
              <a:rPr lang="en-US" altLang="zh-CN"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SRS</a:t>
            </a: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的编写（辅助）</a:t>
            </a:r>
          </a:p>
        </p:txBody>
      </p:sp>
      <p:sp>
        <p:nvSpPr>
          <p:cNvPr id="26" name="文本框 1">
            <a:extLst>
              <a:ext uri="{FF2B5EF4-FFF2-40B4-BE49-F238E27FC236}">
                <a16:creationId xmlns:a16="http://schemas.microsoft.com/office/drawing/2014/main" id="{C9F76BE4-2CBF-429D-B4C8-1C1E19AA9DA0}"/>
              </a:ext>
            </a:extLst>
          </p:cNvPr>
          <p:cNvSpPr>
            <a:spLocks noChangeArrowheads="1"/>
          </p:cNvSpPr>
          <p:nvPr/>
        </p:nvSpPr>
        <p:spPr bwMode="auto">
          <a:xfrm>
            <a:off x="5603277" y="2558236"/>
            <a:ext cx="4959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的制作，用户端测试样例，用户端数据字典，数据库设计</a:t>
            </a:r>
            <a:r>
              <a:rPr lang="en-US" altLang="zh-CN"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ER</a:t>
            </a: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图</a:t>
            </a:r>
          </a:p>
        </p:txBody>
      </p:sp>
      <p:sp>
        <p:nvSpPr>
          <p:cNvPr id="27" name="文本框 1">
            <a:extLst>
              <a:ext uri="{FF2B5EF4-FFF2-40B4-BE49-F238E27FC236}">
                <a16:creationId xmlns:a16="http://schemas.microsoft.com/office/drawing/2014/main" id="{43D378B2-0D3F-4D9A-BACA-D51C477194D4}"/>
              </a:ext>
            </a:extLst>
          </p:cNvPr>
          <p:cNvSpPr>
            <a:spLocks noChangeArrowheads="1"/>
          </p:cNvSpPr>
          <p:nvPr/>
        </p:nvSpPr>
        <p:spPr bwMode="auto">
          <a:xfrm>
            <a:off x="5603277" y="3564265"/>
            <a:ext cx="49598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管理端测试样例，管理端数据字典，管理端界面原型，管理端用户手册</a:t>
            </a:r>
          </a:p>
        </p:txBody>
      </p:sp>
      <p:sp>
        <p:nvSpPr>
          <p:cNvPr id="28" name="文本框 1">
            <a:extLst>
              <a:ext uri="{FF2B5EF4-FFF2-40B4-BE49-F238E27FC236}">
                <a16:creationId xmlns:a16="http://schemas.microsoft.com/office/drawing/2014/main" id="{DEF6799C-4E53-43FB-82CB-77D5A0544040}"/>
              </a:ext>
            </a:extLst>
          </p:cNvPr>
          <p:cNvSpPr>
            <a:spLocks noChangeArrowheads="1"/>
          </p:cNvSpPr>
          <p:nvPr/>
        </p:nvSpPr>
        <p:spPr bwMode="auto">
          <a:xfrm>
            <a:off x="5694156" y="4763430"/>
            <a:ext cx="4959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的编写（主负责），需求优先级排序</a:t>
            </a:r>
          </a:p>
        </p:txBody>
      </p:sp>
      <p:sp>
        <p:nvSpPr>
          <p:cNvPr id="29" name="文本框 1">
            <a:extLst>
              <a:ext uri="{FF2B5EF4-FFF2-40B4-BE49-F238E27FC236}">
                <a16:creationId xmlns:a16="http://schemas.microsoft.com/office/drawing/2014/main" id="{26F8389E-2088-4D4C-BEBE-180558D1A65E}"/>
              </a:ext>
            </a:extLst>
          </p:cNvPr>
          <p:cNvSpPr>
            <a:spLocks noChangeArrowheads="1"/>
          </p:cNvSpPr>
          <p:nvPr/>
        </p:nvSpPr>
        <p:spPr bwMode="auto">
          <a:xfrm>
            <a:off x="5694154" y="5757058"/>
            <a:ext cx="49598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用户端界面原型，用户端用户手册</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8">
            <a:extLst>
              <a:ext uri="{FF2B5EF4-FFF2-40B4-BE49-F238E27FC236}">
                <a16:creationId xmlns:a16="http://schemas.microsoft.com/office/drawing/2014/main" id="{1DC0EBD3-AF05-4449-8509-2F52F00EC35E}"/>
              </a:ext>
            </a:extLst>
          </p:cNvPr>
          <p:cNvSpPr>
            <a:spLocks noChangeArrowheads="1"/>
          </p:cNvSpPr>
          <p:nvPr/>
        </p:nvSpPr>
        <p:spPr bwMode="auto">
          <a:xfrm>
            <a:off x="1633538" y="405756"/>
            <a:ext cx="5113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常规展示</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7" name="Freeform 213">
            <a:extLst>
              <a:ext uri="{FF2B5EF4-FFF2-40B4-BE49-F238E27FC236}">
                <a16:creationId xmlns:a16="http://schemas.microsoft.com/office/drawing/2014/main" id="{BF177D25-DFEE-402F-9913-21B5932089DC}"/>
              </a:ext>
            </a:extLst>
          </p:cNvPr>
          <p:cNvSpPr>
            <a:spLocks noEditPoints="1" noChangeArrowheads="1"/>
          </p:cNvSpPr>
          <p:nvPr/>
        </p:nvSpPr>
        <p:spPr bwMode="auto">
          <a:xfrm>
            <a:off x="768350" y="422275"/>
            <a:ext cx="450850" cy="450850"/>
          </a:xfrm>
          <a:custGeom>
            <a:avLst/>
            <a:gdLst>
              <a:gd name="T0" fmla="*/ 2147483646 w 200"/>
              <a:gd name="T1" fmla="*/ 2147483646 h 201"/>
              <a:gd name="T2" fmla="*/ 0 w 200"/>
              <a:gd name="T3" fmla="*/ 2147483646 h 201"/>
              <a:gd name="T4" fmla="*/ 2147483646 w 200"/>
              <a:gd name="T5" fmla="*/ 2147483646 h 201"/>
              <a:gd name="T6" fmla="*/ 2147483646 w 200"/>
              <a:gd name="T7" fmla="*/ 2147483646 h 201"/>
              <a:gd name="T8" fmla="*/ 2147483646 w 200"/>
              <a:gd name="T9" fmla="*/ 2147483646 h 201"/>
              <a:gd name="T10" fmla="*/ 2147483646 w 200"/>
              <a:gd name="T11" fmla="*/ 2147483646 h 201"/>
              <a:gd name="T12" fmla="*/ 2147483646 w 200"/>
              <a:gd name="T13" fmla="*/ 2147483646 h 201"/>
              <a:gd name="T14" fmla="*/ 2147483646 w 200"/>
              <a:gd name="T15" fmla="*/ 2147483646 h 201"/>
              <a:gd name="T16" fmla="*/ 2147483646 w 200"/>
              <a:gd name="T17" fmla="*/ 2147483646 h 201"/>
              <a:gd name="T18" fmla="*/ 2147483646 w 200"/>
              <a:gd name="T19" fmla="*/ 2147483646 h 201"/>
              <a:gd name="T20" fmla="*/ 2147483646 w 200"/>
              <a:gd name="T21" fmla="*/ 2147483646 h 201"/>
              <a:gd name="T22" fmla="*/ 2147483646 w 200"/>
              <a:gd name="T23" fmla="*/ 2147483646 h 201"/>
              <a:gd name="T24" fmla="*/ 2147483646 w 200"/>
              <a:gd name="T25" fmla="*/ 2147483646 h 201"/>
              <a:gd name="T26" fmla="*/ 2147483646 w 200"/>
              <a:gd name="T27" fmla="*/ 2147483646 h 201"/>
              <a:gd name="T28" fmla="*/ 2147483646 w 200"/>
              <a:gd name="T29" fmla="*/ 2147483646 h 201"/>
              <a:gd name="T30" fmla="*/ 2147483646 w 200"/>
              <a:gd name="T31" fmla="*/ 2147483646 h 201"/>
              <a:gd name="T32" fmla="*/ 2147483646 w 200"/>
              <a:gd name="T33" fmla="*/ 2147483646 h 201"/>
              <a:gd name="T34" fmla="*/ 2147483646 w 200"/>
              <a:gd name="T35" fmla="*/ 2147483646 h 201"/>
              <a:gd name="T36" fmla="*/ 2147483646 w 200"/>
              <a:gd name="T37" fmla="*/ 2147483646 h 201"/>
              <a:gd name="T38" fmla="*/ 2147483646 w 200"/>
              <a:gd name="T39" fmla="*/ 2147483646 h 201"/>
              <a:gd name="T40" fmla="*/ 2147483646 w 200"/>
              <a:gd name="T41" fmla="*/ 2147483646 h 201"/>
              <a:gd name="T42" fmla="*/ 2147483646 w 200"/>
              <a:gd name="T43" fmla="*/ 2147483646 h 201"/>
              <a:gd name="T44" fmla="*/ 2147483646 w 200"/>
              <a:gd name="T45" fmla="*/ 2147483646 h 201"/>
              <a:gd name="T46" fmla="*/ 2147483646 w 200"/>
              <a:gd name="T47" fmla="*/ 2147483646 h 201"/>
              <a:gd name="T48" fmla="*/ 2147483646 w 200"/>
              <a:gd name="T49" fmla="*/ 2147483646 h 201"/>
              <a:gd name="T50" fmla="*/ 2147483646 w 200"/>
              <a:gd name="T51" fmla="*/ 2147483646 h 201"/>
              <a:gd name="T52" fmla="*/ 2147483646 w 200"/>
              <a:gd name="T53" fmla="*/ 2147483646 h 201"/>
              <a:gd name="T54" fmla="*/ 2147483646 w 200"/>
              <a:gd name="T55" fmla="*/ 2147483646 h 201"/>
              <a:gd name="T56" fmla="*/ 2147483646 w 200"/>
              <a:gd name="T57" fmla="*/ 2147483646 h 201"/>
              <a:gd name="T58" fmla="*/ 2147483646 w 200"/>
              <a:gd name="T59" fmla="*/ 2147483646 h 201"/>
              <a:gd name="T60" fmla="*/ 2147483646 w 200"/>
              <a:gd name="T61" fmla="*/ 2147483646 h 201"/>
              <a:gd name="T62" fmla="*/ 2147483646 w 200"/>
              <a:gd name="T63" fmla="*/ 2147483646 h 201"/>
              <a:gd name="T64" fmla="*/ 2147483646 w 200"/>
              <a:gd name="T65" fmla="*/ 2147483646 h 201"/>
              <a:gd name="T66" fmla="*/ 2147483646 w 200"/>
              <a:gd name="T67" fmla="*/ 2147483646 h 201"/>
              <a:gd name="T68" fmla="*/ 2147483646 w 200"/>
              <a:gd name="T69" fmla="*/ 2147483646 h 201"/>
              <a:gd name="T70" fmla="*/ 2147483646 w 200"/>
              <a:gd name="T71" fmla="*/ 2147483646 h 201"/>
              <a:gd name="T72" fmla="*/ 2147483646 w 200"/>
              <a:gd name="T73" fmla="*/ 2147483646 h 201"/>
              <a:gd name="T74" fmla="*/ 2147483646 w 200"/>
              <a:gd name="T75" fmla="*/ 2147483646 h 201"/>
              <a:gd name="T76" fmla="*/ 2147483646 w 200"/>
              <a:gd name="T77" fmla="*/ 2147483646 h 201"/>
              <a:gd name="T78" fmla="*/ 2147483646 w 200"/>
              <a:gd name="T79" fmla="*/ 2147483646 h 201"/>
              <a:gd name="T80" fmla="*/ 2147483646 w 200"/>
              <a:gd name="T81" fmla="*/ 2147483646 h 201"/>
              <a:gd name="T82" fmla="*/ 2147483646 w 200"/>
              <a:gd name="T83" fmla="*/ 2147483646 h 201"/>
              <a:gd name="T84" fmla="*/ 2147483646 w 200"/>
              <a:gd name="T85" fmla="*/ 2147483646 h 2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201"/>
              <a:gd name="T131" fmla="*/ 200 w 200"/>
              <a:gd name="T132" fmla="*/ 201 h 2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201">
                <a:moveTo>
                  <a:pt x="180" y="177"/>
                </a:moveTo>
                <a:cubicBezTo>
                  <a:pt x="164" y="177"/>
                  <a:pt x="164" y="177"/>
                  <a:pt x="164" y="177"/>
                </a:cubicBezTo>
                <a:cubicBezTo>
                  <a:pt x="164" y="181"/>
                  <a:pt x="164" y="181"/>
                  <a:pt x="164" y="181"/>
                </a:cubicBezTo>
                <a:cubicBezTo>
                  <a:pt x="164" y="192"/>
                  <a:pt x="155" y="201"/>
                  <a:pt x="144" y="201"/>
                </a:cubicBezTo>
                <a:cubicBezTo>
                  <a:pt x="20" y="201"/>
                  <a:pt x="20" y="201"/>
                  <a:pt x="20" y="201"/>
                </a:cubicBezTo>
                <a:cubicBezTo>
                  <a:pt x="9" y="201"/>
                  <a:pt x="0" y="192"/>
                  <a:pt x="0" y="181"/>
                </a:cubicBezTo>
                <a:cubicBezTo>
                  <a:pt x="0" y="21"/>
                  <a:pt x="0" y="21"/>
                  <a:pt x="0" y="21"/>
                </a:cubicBezTo>
                <a:cubicBezTo>
                  <a:pt x="0" y="10"/>
                  <a:pt x="9" y="1"/>
                  <a:pt x="20" y="1"/>
                </a:cubicBezTo>
                <a:cubicBezTo>
                  <a:pt x="100" y="1"/>
                  <a:pt x="100" y="1"/>
                  <a:pt x="100" y="1"/>
                </a:cubicBezTo>
                <a:cubicBezTo>
                  <a:pt x="107" y="1"/>
                  <a:pt x="107" y="1"/>
                  <a:pt x="107" y="1"/>
                </a:cubicBezTo>
                <a:cubicBezTo>
                  <a:pt x="107" y="0"/>
                  <a:pt x="107" y="0"/>
                  <a:pt x="107" y="0"/>
                </a:cubicBezTo>
                <a:cubicBezTo>
                  <a:pt x="108" y="1"/>
                  <a:pt x="108" y="1"/>
                  <a:pt x="108" y="1"/>
                </a:cubicBezTo>
                <a:cubicBezTo>
                  <a:pt x="108" y="1"/>
                  <a:pt x="108" y="1"/>
                  <a:pt x="108" y="1"/>
                </a:cubicBezTo>
                <a:cubicBezTo>
                  <a:pt x="108" y="1"/>
                  <a:pt x="108" y="1"/>
                  <a:pt x="108" y="1"/>
                </a:cubicBezTo>
                <a:cubicBezTo>
                  <a:pt x="163" y="61"/>
                  <a:pt x="163" y="61"/>
                  <a:pt x="163" y="61"/>
                </a:cubicBezTo>
                <a:cubicBezTo>
                  <a:pt x="164" y="61"/>
                  <a:pt x="164" y="61"/>
                  <a:pt x="164" y="61"/>
                </a:cubicBezTo>
                <a:cubicBezTo>
                  <a:pt x="164" y="62"/>
                  <a:pt x="164" y="62"/>
                  <a:pt x="164" y="62"/>
                </a:cubicBezTo>
                <a:cubicBezTo>
                  <a:pt x="164" y="62"/>
                  <a:pt x="164" y="62"/>
                  <a:pt x="164" y="62"/>
                </a:cubicBezTo>
                <a:cubicBezTo>
                  <a:pt x="164" y="62"/>
                  <a:pt x="164" y="62"/>
                  <a:pt x="164" y="62"/>
                </a:cubicBezTo>
                <a:cubicBezTo>
                  <a:pt x="164" y="109"/>
                  <a:pt x="164" y="109"/>
                  <a:pt x="164" y="109"/>
                </a:cubicBezTo>
                <a:cubicBezTo>
                  <a:pt x="180" y="109"/>
                  <a:pt x="180" y="109"/>
                  <a:pt x="180" y="109"/>
                </a:cubicBezTo>
                <a:cubicBezTo>
                  <a:pt x="191" y="109"/>
                  <a:pt x="200" y="118"/>
                  <a:pt x="200" y="129"/>
                </a:cubicBezTo>
                <a:cubicBezTo>
                  <a:pt x="200" y="157"/>
                  <a:pt x="200" y="157"/>
                  <a:pt x="200" y="157"/>
                </a:cubicBezTo>
                <a:cubicBezTo>
                  <a:pt x="200" y="168"/>
                  <a:pt x="191" y="177"/>
                  <a:pt x="180" y="177"/>
                </a:cubicBezTo>
                <a:close/>
                <a:moveTo>
                  <a:pt x="108" y="15"/>
                </a:moveTo>
                <a:cubicBezTo>
                  <a:pt x="108" y="41"/>
                  <a:pt x="108" y="41"/>
                  <a:pt x="108" y="41"/>
                </a:cubicBezTo>
                <a:cubicBezTo>
                  <a:pt x="108" y="52"/>
                  <a:pt x="117" y="61"/>
                  <a:pt x="128" y="61"/>
                </a:cubicBezTo>
                <a:cubicBezTo>
                  <a:pt x="151" y="61"/>
                  <a:pt x="151" y="61"/>
                  <a:pt x="151" y="61"/>
                </a:cubicBezTo>
                <a:lnTo>
                  <a:pt x="108" y="15"/>
                </a:lnTo>
                <a:close/>
                <a:moveTo>
                  <a:pt x="156" y="69"/>
                </a:moveTo>
                <a:cubicBezTo>
                  <a:pt x="120" y="69"/>
                  <a:pt x="120" y="69"/>
                  <a:pt x="120" y="69"/>
                </a:cubicBezTo>
                <a:cubicBezTo>
                  <a:pt x="109" y="69"/>
                  <a:pt x="100" y="60"/>
                  <a:pt x="100" y="49"/>
                </a:cubicBezTo>
                <a:cubicBezTo>
                  <a:pt x="100" y="9"/>
                  <a:pt x="100" y="9"/>
                  <a:pt x="100" y="9"/>
                </a:cubicBezTo>
                <a:cubicBezTo>
                  <a:pt x="28" y="9"/>
                  <a:pt x="28" y="9"/>
                  <a:pt x="28" y="9"/>
                </a:cubicBezTo>
                <a:cubicBezTo>
                  <a:pt x="17" y="9"/>
                  <a:pt x="8" y="18"/>
                  <a:pt x="8" y="29"/>
                </a:cubicBezTo>
                <a:cubicBezTo>
                  <a:pt x="8" y="173"/>
                  <a:pt x="8" y="173"/>
                  <a:pt x="8" y="173"/>
                </a:cubicBezTo>
                <a:cubicBezTo>
                  <a:pt x="8" y="184"/>
                  <a:pt x="17" y="193"/>
                  <a:pt x="28" y="193"/>
                </a:cubicBezTo>
                <a:cubicBezTo>
                  <a:pt x="136" y="193"/>
                  <a:pt x="136" y="193"/>
                  <a:pt x="136" y="193"/>
                </a:cubicBezTo>
                <a:cubicBezTo>
                  <a:pt x="145" y="193"/>
                  <a:pt x="153" y="186"/>
                  <a:pt x="155" y="177"/>
                </a:cubicBezTo>
                <a:cubicBezTo>
                  <a:pt x="64" y="177"/>
                  <a:pt x="64" y="177"/>
                  <a:pt x="64" y="177"/>
                </a:cubicBezTo>
                <a:cubicBezTo>
                  <a:pt x="53" y="177"/>
                  <a:pt x="44" y="168"/>
                  <a:pt x="44" y="157"/>
                </a:cubicBezTo>
                <a:cubicBezTo>
                  <a:pt x="44" y="129"/>
                  <a:pt x="44" y="129"/>
                  <a:pt x="44" y="129"/>
                </a:cubicBezTo>
                <a:cubicBezTo>
                  <a:pt x="44" y="118"/>
                  <a:pt x="53" y="109"/>
                  <a:pt x="64" y="109"/>
                </a:cubicBezTo>
                <a:cubicBezTo>
                  <a:pt x="156" y="109"/>
                  <a:pt x="156" y="109"/>
                  <a:pt x="156" y="109"/>
                </a:cubicBezTo>
                <a:lnTo>
                  <a:pt x="156" y="69"/>
                </a:lnTo>
                <a:close/>
                <a:moveTo>
                  <a:pt x="114" y="128"/>
                </a:moveTo>
                <a:cubicBezTo>
                  <a:pt x="107" y="128"/>
                  <a:pt x="107" y="128"/>
                  <a:pt x="107" y="128"/>
                </a:cubicBezTo>
                <a:cubicBezTo>
                  <a:pt x="107" y="163"/>
                  <a:pt x="107" y="163"/>
                  <a:pt x="107" y="163"/>
                </a:cubicBezTo>
                <a:cubicBezTo>
                  <a:pt x="113" y="163"/>
                  <a:pt x="113" y="163"/>
                  <a:pt x="113" y="163"/>
                </a:cubicBezTo>
                <a:cubicBezTo>
                  <a:pt x="113" y="140"/>
                  <a:pt x="113" y="140"/>
                  <a:pt x="113" y="140"/>
                </a:cubicBezTo>
                <a:cubicBezTo>
                  <a:pt x="127" y="163"/>
                  <a:pt x="127" y="163"/>
                  <a:pt x="127" y="163"/>
                </a:cubicBezTo>
                <a:cubicBezTo>
                  <a:pt x="134" y="163"/>
                  <a:pt x="134" y="163"/>
                  <a:pt x="134" y="163"/>
                </a:cubicBezTo>
                <a:cubicBezTo>
                  <a:pt x="134" y="128"/>
                  <a:pt x="134" y="128"/>
                  <a:pt x="134" y="128"/>
                </a:cubicBezTo>
                <a:cubicBezTo>
                  <a:pt x="128" y="128"/>
                  <a:pt x="128" y="128"/>
                  <a:pt x="128" y="128"/>
                </a:cubicBezTo>
                <a:cubicBezTo>
                  <a:pt x="128" y="151"/>
                  <a:pt x="128" y="151"/>
                  <a:pt x="128" y="151"/>
                </a:cubicBezTo>
                <a:lnTo>
                  <a:pt x="114" y="128"/>
                </a:lnTo>
                <a:close/>
                <a:moveTo>
                  <a:pt x="85" y="150"/>
                </a:moveTo>
                <a:cubicBezTo>
                  <a:pt x="88" y="150"/>
                  <a:pt x="91" y="150"/>
                  <a:pt x="92" y="149"/>
                </a:cubicBezTo>
                <a:cubicBezTo>
                  <a:pt x="93" y="149"/>
                  <a:pt x="95" y="148"/>
                  <a:pt x="96" y="148"/>
                </a:cubicBezTo>
                <a:cubicBezTo>
                  <a:pt x="97" y="147"/>
                  <a:pt x="98" y="146"/>
                  <a:pt x="99" y="144"/>
                </a:cubicBezTo>
                <a:cubicBezTo>
                  <a:pt x="100" y="143"/>
                  <a:pt x="100" y="141"/>
                  <a:pt x="100" y="139"/>
                </a:cubicBezTo>
                <a:cubicBezTo>
                  <a:pt x="100" y="136"/>
                  <a:pt x="99" y="134"/>
                  <a:pt x="98" y="132"/>
                </a:cubicBezTo>
                <a:cubicBezTo>
                  <a:pt x="97" y="130"/>
                  <a:pt x="95" y="129"/>
                  <a:pt x="93" y="129"/>
                </a:cubicBezTo>
                <a:cubicBezTo>
                  <a:pt x="92" y="128"/>
                  <a:pt x="89" y="128"/>
                  <a:pt x="85" y="128"/>
                </a:cubicBezTo>
                <a:cubicBezTo>
                  <a:pt x="74" y="128"/>
                  <a:pt x="74" y="128"/>
                  <a:pt x="74" y="128"/>
                </a:cubicBezTo>
                <a:cubicBezTo>
                  <a:pt x="74" y="163"/>
                  <a:pt x="74" y="163"/>
                  <a:pt x="74" y="163"/>
                </a:cubicBezTo>
                <a:cubicBezTo>
                  <a:pt x="81" y="163"/>
                  <a:pt x="81" y="163"/>
                  <a:pt x="81" y="163"/>
                </a:cubicBezTo>
                <a:cubicBezTo>
                  <a:pt x="81" y="150"/>
                  <a:pt x="81" y="150"/>
                  <a:pt x="81" y="150"/>
                </a:cubicBezTo>
                <a:lnTo>
                  <a:pt x="85" y="150"/>
                </a:lnTo>
                <a:close/>
                <a:moveTo>
                  <a:pt x="174" y="144"/>
                </a:moveTo>
                <a:cubicBezTo>
                  <a:pt x="159" y="144"/>
                  <a:pt x="159" y="144"/>
                  <a:pt x="159" y="144"/>
                </a:cubicBezTo>
                <a:cubicBezTo>
                  <a:pt x="159" y="150"/>
                  <a:pt x="159" y="150"/>
                  <a:pt x="159" y="150"/>
                </a:cubicBezTo>
                <a:cubicBezTo>
                  <a:pt x="167" y="150"/>
                  <a:pt x="167" y="150"/>
                  <a:pt x="167" y="150"/>
                </a:cubicBezTo>
                <a:cubicBezTo>
                  <a:pt x="167" y="154"/>
                  <a:pt x="167" y="154"/>
                  <a:pt x="167" y="154"/>
                </a:cubicBezTo>
                <a:cubicBezTo>
                  <a:pt x="166" y="155"/>
                  <a:pt x="164" y="156"/>
                  <a:pt x="163" y="156"/>
                </a:cubicBezTo>
                <a:cubicBezTo>
                  <a:pt x="161" y="157"/>
                  <a:pt x="160" y="157"/>
                  <a:pt x="158" y="157"/>
                </a:cubicBezTo>
                <a:cubicBezTo>
                  <a:pt x="156" y="157"/>
                  <a:pt x="153" y="156"/>
                  <a:pt x="151" y="154"/>
                </a:cubicBezTo>
                <a:cubicBezTo>
                  <a:pt x="150" y="152"/>
                  <a:pt x="149" y="149"/>
                  <a:pt x="149" y="145"/>
                </a:cubicBezTo>
                <a:cubicBezTo>
                  <a:pt x="149" y="141"/>
                  <a:pt x="150" y="138"/>
                  <a:pt x="151" y="137"/>
                </a:cubicBezTo>
                <a:cubicBezTo>
                  <a:pt x="153" y="135"/>
                  <a:pt x="156" y="134"/>
                  <a:pt x="159" y="134"/>
                </a:cubicBezTo>
                <a:cubicBezTo>
                  <a:pt x="161" y="134"/>
                  <a:pt x="162" y="134"/>
                  <a:pt x="164" y="135"/>
                </a:cubicBezTo>
                <a:cubicBezTo>
                  <a:pt x="165" y="136"/>
                  <a:pt x="166" y="137"/>
                  <a:pt x="166" y="139"/>
                </a:cubicBezTo>
                <a:cubicBezTo>
                  <a:pt x="173" y="138"/>
                  <a:pt x="173" y="138"/>
                  <a:pt x="173" y="138"/>
                </a:cubicBezTo>
                <a:cubicBezTo>
                  <a:pt x="172" y="135"/>
                  <a:pt x="171" y="132"/>
                  <a:pt x="169" y="130"/>
                </a:cubicBezTo>
                <a:cubicBezTo>
                  <a:pt x="166" y="129"/>
                  <a:pt x="163" y="128"/>
                  <a:pt x="159" y="128"/>
                </a:cubicBezTo>
                <a:cubicBezTo>
                  <a:pt x="155" y="128"/>
                  <a:pt x="153" y="128"/>
                  <a:pt x="150" y="129"/>
                </a:cubicBezTo>
                <a:cubicBezTo>
                  <a:pt x="147" y="131"/>
                  <a:pt x="145" y="133"/>
                  <a:pt x="144" y="136"/>
                </a:cubicBezTo>
                <a:cubicBezTo>
                  <a:pt x="142" y="139"/>
                  <a:pt x="141" y="142"/>
                  <a:pt x="141" y="145"/>
                </a:cubicBezTo>
                <a:cubicBezTo>
                  <a:pt x="141" y="149"/>
                  <a:pt x="142" y="152"/>
                  <a:pt x="144" y="154"/>
                </a:cubicBezTo>
                <a:cubicBezTo>
                  <a:pt x="145" y="157"/>
                  <a:pt x="147" y="159"/>
                  <a:pt x="150" y="161"/>
                </a:cubicBezTo>
                <a:cubicBezTo>
                  <a:pt x="152" y="162"/>
                  <a:pt x="155" y="163"/>
                  <a:pt x="159" y="163"/>
                </a:cubicBezTo>
                <a:cubicBezTo>
                  <a:pt x="162" y="163"/>
                  <a:pt x="165" y="163"/>
                  <a:pt x="167" y="162"/>
                </a:cubicBezTo>
                <a:cubicBezTo>
                  <a:pt x="170" y="161"/>
                  <a:pt x="172" y="159"/>
                  <a:pt x="174" y="158"/>
                </a:cubicBezTo>
                <a:lnTo>
                  <a:pt x="174" y="144"/>
                </a:lnTo>
                <a:close/>
                <a:moveTo>
                  <a:pt x="81" y="134"/>
                </a:moveTo>
                <a:cubicBezTo>
                  <a:pt x="84" y="134"/>
                  <a:pt x="84" y="134"/>
                  <a:pt x="84" y="134"/>
                </a:cubicBezTo>
                <a:cubicBezTo>
                  <a:pt x="86" y="134"/>
                  <a:pt x="88" y="134"/>
                  <a:pt x="89" y="134"/>
                </a:cubicBezTo>
                <a:cubicBezTo>
                  <a:pt x="90" y="135"/>
                  <a:pt x="91" y="135"/>
                  <a:pt x="92" y="136"/>
                </a:cubicBezTo>
                <a:cubicBezTo>
                  <a:pt x="92" y="137"/>
                  <a:pt x="93" y="138"/>
                  <a:pt x="93" y="139"/>
                </a:cubicBezTo>
                <a:cubicBezTo>
                  <a:pt x="93" y="140"/>
                  <a:pt x="93" y="141"/>
                  <a:pt x="92" y="142"/>
                </a:cubicBezTo>
                <a:cubicBezTo>
                  <a:pt x="91" y="142"/>
                  <a:pt x="91" y="143"/>
                  <a:pt x="90" y="143"/>
                </a:cubicBezTo>
                <a:cubicBezTo>
                  <a:pt x="89" y="144"/>
                  <a:pt x="87" y="144"/>
                  <a:pt x="84" y="144"/>
                </a:cubicBezTo>
                <a:cubicBezTo>
                  <a:pt x="81" y="144"/>
                  <a:pt x="81" y="144"/>
                  <a:pt x="81" y="144"/>
                </a:cubicBezTo>
                <a:lnTo>
                  <a:pt x="81" y="134"/>
                </a:lnTo>
                <a:close/>
                <a:moveTo>
                  <a:pt x="16" y="97"/>
                </a:moveTo>
                <a:cubicBezTo>
                  <a:pt x="16" y="73"/>
                  <a:pt x="16" y="73"/>
                  <a:pt x="16" y="73"/>
                </a:cubicBezTo>
                <a:cubicBezTo>
                  <a:pt x="40" y="73"/>
                  <a:pt x="40" y="73"/>
                  <a:pt x="40" y="73"/>
                </a:cubicBezTo>
                <a:cubicBezTo>
                  <a:pt x="40" y="97"/>
                  <a:pt x="40" y="97"/>
                  <a:pt x="40" y="97"/>
                </a:cubicBezTo>
                <a:lnTo>
                  <a:pt x="16" y="97"/>
                </a:lnTo>
                <a:close/>
                <a:moveTo>
                  <a:pt x="40" y="49"/>
                </a:moveTo>
                <a:cubicBezTo>
                  <a:pt x="64" y="49"/>
                  <a:pt x="64" y="49"/>
                  <a:pt x="64" y="49"/>
                </a:cubicBezTo>
                <a:cubicBezTo>
                  <a:pt x="64" y="73"/>
                  <a:pt x="64" y="73"/>
                  <a:pt x="64" y="73"/>
                </a:cubicBezTo>
                <a:cubicBezTo>
                  <a:pt x="40" y="73"/>
                  <a:pt x="40" y="73"/>
                  <a:pt x="40" y="73"/>
                </a:cubicBezTo>
                <a:lnTo>
                  <a:pt x="40" y="49"/>
                </a:lnTo>
                <a:close/>
                <a:moveTo>
                  <a:pt x="16" y="25"/>
                </a:moveTo>
                <a:cubicBezTo>
                  <a:pt x="40" y="25"/>
                  <a:pt x="40" y="25"/>
                  <a:pt x="40" y="25"/>
                </a:cubicBezTo>
                <a:cubicBezTo>
                  <a:pt x="40" y="49"/>
                  <a:pt x="40" y="49"/>
                  <a:pt x="40" y="49"/>
                </a:cubicBezTo>
                <a:cubicBezTo>
                  <a:pt x="16" y="49"/>
                  <a:pt x="16" y="49"/>
                  <a:pt x="16" y="49"/>
                </a:cubicBezTo>
                <a:lnTo>
                  <a:pt x="16" y="25"/>
                </a:lnTo>
                <a:close/>
                <a:moveTo>
                  <a:pt x="88" y="25"/>
                </a:moveTo>
                <a:cubicBezTo>
                  <a:pt x="88" y="49"/>
                  <a:pt x="88" y="49"/>
                  <a:pt x="88" y="49"/>
                </a:cubicBezTo>
                <a:cubicBezTo>
                  <a:pt x="64" y="49"/>
                  <a:pt x="64" y="49"/>
                  <a:pt x="64" y="49"/>
                </a:cubicBezTo>
                <a:cubicBezTo>
                  <a:pt x="64" y="25"/>
                  <a:pt x="64" y="25"/>
                  <a:pt x="64" y="25"/>
                </a:cubicBezTo>
                <a:lnTo>
                  <a:pt x="88" y="25"/>
                </a:lnTo>
                <a:close/>
                <a:moveTo>
                  <a:pt x="88" y="97"/>
                </a:moveTo>
                <a:cubicBezTo>
                  <a:pt x="64" y="97"/>
                  <a:pt x="64" y="97"/>
                  <a:pt x="64" y="97"/>
                </a:cubicBezTo>
                <a:cubicBezTo>
                  <a:pt x="64" y="73"/>
                  <a:pt x="64" y="73"/>
                  <a:pt x="64" y="73"/>
                </a:cubicBezTo>
                <a:cubicBezTo>
                  <a:pt x="88" y="73"/>
                  <a:pt x="88" y="73"/>
                  <a:pt x="88" y="73"/>
                </a:cubicBezTo>
                <a:lnTo>
                  <a:pt x="88" y="9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9" name="组合 8">
            <a:extLst>
              <a:ext uri="{FF2B5EF4-FFF2-40B4-BE49-F238E27FC236}">
                <a16:creationId xmlns:a16="http://schemas.microsoft.com/office/drawing/2014/main" id="{57090118-73AC-4547-A2A7-7BBADEBBEC83}"/>
              </a:ext>
            </a:extLst>
          </p:cNvPr>
          <p:cNvGrpSpPr/>
          <p:nvPr/>
        </p:nvGrpSpPr>
        <p:grpSpPr>
          <a:xfrm>
            <a:off x="1633538" y="1070754"/>
            <a:ext cx="3812325" cy="461665"/>
            <a:chOff x="1143000" y="1929903"/>
            <a:chExt cx="3812325" cy="461665"/>
          </a:xfrm>
        </p:grpSpPr>
        <p:sp>
          <p:nvSpPr>
            <p:cNvPr id="10" name="燕尾形 18">
              <a:extLst>
                <a:ext uri="{FF2B5EF4-FFF2-40B4-BE49-F238E27FC236}">
                  <a16:creationId xmlns:a16="http://schemas.microsoft.com/office/drawing/2014/main" id="{2088C45F-3172-4750-8CCC-E386CFC5BA1E}"/>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1" name="文本框 1">
              <a:extLst>
                <a:ext uri="{FF2B5EF4-FFF2-40B4-BE49-F238E27FC236}">
                  <a16:creationId xmlns:a16="http://schemas.microsoft.com/office/drawing/2014/main" id="{5648ECB8-DC6C-4D47-BB59-2289A98DB8B5}"/>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595959"/>
                  </a:solidFill>
                  <a:latin typeface="微软雅黑" panose="020B0503020204020204" pitchFamily="34" charset="-122"/>
                  <a:ea typeface="微软雅黑" panose="020B0503020204020204" pitchFamily="34" charset="-122"/>
                </a:rPr>
                <a:t>小组分工与评价</a:t>
              </a:r>
              <a:endParaRPr lang="zh-CN" altLang="zh-CN" sz="2400" dirty="0">
                <a:solidFill>
                  <a:srgbClr val="595959"/>
                </a:solidFill>
                <a:latin typeface="微软雅黑" panose="020B0503020204020204" pitchFamily="34" charset="-122"/>
                <a:ea typeface="微软雅黑" panose="020B0503020204020204" pitchFamily="34" charset="-122"/>
                <a:sym typeface="Arial Unicode MS" pitchFamily="34" charset="-122"/>
              </a:endParaRPr>
            </a:p>
          </p:txBody>
        </p:sp>
      </p:grpSp>
      <p:graphicFrame>
        <p:nvGraphicFramePr>
          <p:cNvPr id="31" name="图表 30">
            <a:extLst>
              <a:ext uri="{FF2B5EF4-FFF2-40B4-BE49-F238E27FC236}">
                <a16:creationId xmlns:a16="http://schemas.microsoft.com/office/drawing/2014/main" id="{FAA6F071-ABC9-4716-A3D7-53B6D1799AF3}"/>
              </a:ext>
            </a:extLst>
          </p:cNvPr>
          <p:cNvGraphicFramePr>
            <a:graphicFrameLocks/>
          </p:cNvGraphicFramePr>
          <p:nvPr>
            <p:extLst>
              <p:ext uri="{D42A27DB-BD31-4B8C-83A1-F6EECF244321}">
                <p14:modId xmlns:p14="http://schemas.microsoft.com/office/powerpoint/2010/main" val="2525223086"/>
              </p:ext>
            </p:extLst>
          </p:nvPr>
        </p:nvGraphicFramePr>
        <p:xfrm>
          <a:off x="1219200" y="1568450"/>
          <a:ext cx="9763125" cy="4867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35952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8">
            <a:extLst>
              <a:ext uri="{FF2B5EF4-FFF2-40B4-BE49-F238E27FC236}">
                <a16:creationId xmlns:a16="http://schemas.microsoft.com/office/drawing/2014/main" id="{1DC0EBD3-AF05-4449-8509-2F52F00EC35E}"/>
              </a:ext>
            </a:extLst>
          </p:cNvPr>
          <p:cNvSpPr>
            <a:spLocks noChangeArrowheads="1"/>
          </p:cNvSpPr>
          <p:nvPr/>
        </p:nvSpPr>
        <p:spPr bwMode="auto">
          <a:xfrm>
            <a:off x="1633538" y="405756"/>
            <a:ext cx="5113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常规展示</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7" name="Freeform 213">
            <a:extLst>
              <a:ext uri="{FF2B5EF4-FFF2-40B4-BE49-F238E27FC236}">
                <a16:creationId xmlns:a16="http://schemas.microsoft.com/office/drawing/2014/main" id="{BF177D25-DFEE-402F-9913-21B5932089DC}"/>
              </a:ext>
            </a:extLst>
          </p:cNvPr>
          <p:cNvSpPr>
            <a:spLocks noEditPoints="1" noChangeArrowheads="1"/>
          </p:cNvSpPr>
          <p:nvPr/>
        </p:nvSpPr>
        <p:spPr bwMode="auto">
          <a:xfrm>
            <a:off x="768350" y="422275"/>
            <a:ext cx="450850" cy="450850"/>
          </a:xfrm>
          <a:custGeom>
            <a:avLst/>
            <a:gdLst>
              <a:gd name="T0" fmla="*/ 2147483646 w 200"/>
              <a:gd name="T1" fmla="*/ 2147483646 h 201"/>
              <a:gd name="T2" fmla="*/ 0 w 200"/>
              <a:gd name="T3" fmla="*/ 2147483646 h 201"/>
              <a:gd name="T4" fmla="*/ 2147483646 w 200"/>
              <a:gd name="T5" fmla="*/ 2147483646 h 201"/>
              <a:gd name="T6" fmla="*/ 2147483646 w 200"/>
              <a:gd name="T7" fmla="*/ 2147483646 h 201"/>
              <a:gd name="T8" fmla="*/ 2147483646 w 200"/>
              <a:gd name="T9" fmla="*/ 2147483646 h 201"/>
              <a:gd name="T10" fmla="*/ 2147483646 w 200"/>
              <a:gd name="T11" fmla="*/ 2147483646 h 201"/>
              <a:gd name="T12" fmla="*/ 2147483646 w 200"/>
              <a:gd name="T13" fmla="*/ 2147483646 h 201"/>
              <a:gd name="T14" fmla="*/ 2147483646 w 200"/>
              <a:gd name="T15" fmla="*/ 2147483646 h 201"/>
              <a:gd name="T16" fmla="*/ 2147483646 w 200"/>
              <a:gd name="T17" fmla="*/ 2147483646 h 201"/>
              <a:gd name="T18" fmla="*/ 2147483646 w 200"/>
              <a:gd name="T19" fmla="*/ 2147483646 h 201"/>
              <a:gd name="T20" fmla="*/ 2147483646 w 200"/>
              <a:gd name="T21" fmla="*/ 2147483646 h 201"/>
              <a:gd name="T22" fmla="*/ 2147483646 w 200"/>
              <a:gd name="T23" fmla="*/ 2147483646 h 201"/>
              <a:gd name="T24" fmla="*/ 2147483646 w 200"/>
              <a:gd name="T25" fmla="*/ 2147483646 h 201"/>
              <a:gd name="T26" fmla="*/ 2147483646 w 200"/>
              <a:gd name="T27" fmla="*/ 2147483646 h 201"/>
              <a:gd name="T28" fmla="*/ 2147483646 w 200"/>
              <a:gd name="T29" fmla="*/ 2147483646 h 201"/>
              <a:gd name="T30" fmla="*/ 2147483646 w 200"/>
              <a:gd name="T31" fmla="*/ 2147483646 h 201"/>
              <a:gd name="T32" fmla="*/ 2147483646 w 200"/>
              <a:gd name="T33" fmla="*/ 2147483646 h 201"/>
              <a:gd name="T34" fmla="*/ 2147483646 w 200"/>
              <a:gd name="T35" fmla="*/ 2147483646 h 201"/>
              <a:gd name="T36" fmla="*/ 2147483646 w 200"/>
              <a:gd name="T37" fmla="*/ 2147483646 h 201"/>
              <a:gd name="T38" fmla="*/ 2147483646 w 200"/>
              <a:gd name="T39" fmla="*/ 2147483646 h 201"/>
              <a:gd name="T40" fmla="*/ 2147483646 w 200"/>
              <a:gd name="T41" fmla="*/ 2147483646 h 201"/>
              <a:gd name="T42" fmla="*/ 2147483646 w 200"/>
              <a:gd name="T43" fmla="*/ 2147483646 h 201"/>
              <a:gd name="T44" fmla="*/ 2147483646 w 200"/>
              <a:gd name="T45" fmla="*/ 2147483646 h 201"/>
              <a:gd name="T46" fmla="*/ 2147483646 w 200"/>
              <a:gd name="T47" fmla="*/ 2147483646 h 201"/>
              <a:gd name="T48" fmla="*/ 2147483646 w 200"/>
              <a:gd name="T49" fmla="*/ 2147483646 h 201"/>
              <a:gd name="T50" fmla="*/ 2147483646 w 200"/>
              <a:gd name="T51" fmla="*/ 2147483646 h 201"/>
              <a:gd name="T52" fmla="*/ 2147483646 w 200"/>
              <a:gd name="T53" fmla="*/ 2147483646 h 201"/>
              <a:gd name="T54" fmla="*/ 2147483646 w 200"/>
              <a:gd name="T55" fmla="*/ 2147483646 h 201"/>
              <a:gd name="T56" fmla="*/ 2147483646 w 200"/>
              <a:gd name="T57" fmla="*/ 2147483646 h 201"/>
              <a:gd name="T58" fmla="*/ 2147483646 w 200"/>
              <a:gd name="T59" fmla="*/ 2147483646 h 201"/>
              <a:gd name="T60" fmla="*/ 2147483646 w 200"/>
              <a:gd name="T61" fmla="*/ 2147483646 h 201"/>
              <a:gd name="T62" fmla="*/ 2147483646 w 200"/>
              <a:gd name="T63" fmla="*/ 2147483646 h 201"/>
              <a:gd name="T64" fmla="*/ 2147483646 w 200"/>
              <a:gd name="T65" fmla="*/ 2147483646 h 201"/>
              <a:gd name="T66" fmla="*/ 2147483646 w 200"/>
              <a:gd name="T67" fmla="*/ 2147483646 h 201"/>
              <a:gd name="T68" fmla="*/ 2147483646 w 200"/>
              <a:gd name="T69" fmla="*/ 2147483646 h 201"/>
              <a:gd name="T70" fmla="*/ 2147483646 w 200"/>
              <a:gd name="T71" fmla="*/ 2147483646 h 201"/>
              <a:gd name="T72" fmla="*/ 2147483646 w 200"/>
              <a:gd name="T73" fmla="*/ 2147483646 h 201"/>
              <a:gd name="T74" fmla="*/ 2147483646 w 200"/>
              <a:gd name="T75" fmla="*/ 2147483646 h 201"/>
              <a:gd name="T76" fmla="*/ 2147483646 w 200"/>
              <a:gd name="T77" fmla="*/ 2147483646 h 201"/>
              <a:gd name="T78" fmla="*/ 2147483646 w 200"/>
              <a:gd name="T79" fmla="*/ 2147483646 h 201"/>
              <a:gd name="T80" fmla="*/ 2147483646 w 200"/>
              <a:gd name="T81" fmla="*/ 2147483646 h 201"/>
              <a:gd name="T82" fmla="*/ 2147483646 w 200"/>
              <a:gd name="T83" fmla="*/ 2147483646 h 201"/>
              <a:gd name="T84" fmla="*/ 2147483646 w 200"/>
              <a:gd name="T85" fmla="*/ 2147483646 h 2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201"/>
              <a:gd name="T131" fmla="*/ 200 w 200"/>
              <a:gd name="T132" fmla="*/ 201 h 2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201">
                <a:moveTo>
                  <a:pt x="180" y="177"/>
                </a:moveTo>
                <a:cubicBezTo>
                  <a:pt x="164" y="177"/>
                  <a:pt x="164" y="177"/>
                  <a:pt x="164" y="177"/>
                </a:cubicBezTo>
                <a:cubicBezTo>
                  <a:pt x="164" y="181"/>
                  <a:pt x="164" y="181"/>
                  <a:pt x="164" y="181"/>
                </a:cubicBezTo>
                <a:cubicBezTo>
                  <a:pt x="164" y="192"/>
                  <a:pt x="155" y="201"/>
                  <a:pt x="144" y="201"/>
                </a:cubicBezTo>
                <a:cubicBezTo>
                  <a:pt x="20" y="201"/>
                  <a:pt x="20" y="201"/>
                  <a:pt x="20" y="201"/>
                </a:cubicBezTo>
                <a:cubicBezTo>
                  <a:pt x="9" y="201"/>
                  <a:pt x="0" y="192"/>
                  <a:pt x="0" y="181"/>
                </a:cubicBezTo>
                <a:cubicBezTo>
                  <a:pt x="0" y="21"/>
                  <a:pt x="0" y="21"/>
                  <a:pt x="0" y="21"/>
                </a:cubicBezTo>
                <a:cubicBezTo>
                  <a:pt x="0" y="10"/>
                  <a:pt x="9" y="1"/>
                  <a:pt x="20" y="1"/>
                </a:cubicBezTo>
                <a:cubicBezTo>
                  <a:pt x="100" y="1"/>
                  <a:pt x="100" y="1"/>
                  <a:pt x="100" y="1"/>
                </a:cubicBezTo>
                <a:cubicBezTo>
                  <a:pt x="107" y="1"/>
                  <a:pt x="107" y="1"/>
                  <a:pt x="107" y="1"/>
                </a:cubicBezTo>
                <a:cubicBezTo>
                  <a:pt x="107" y="0"/>
                  <a:pt x="107" y="0"/>
                  <a:pt x="107" y="0"/>
                </a:cubicBezTo>
                <a:cubicBezTo>
                  <a:pt x="108" y="1"/>
                  <a:pt x="108" y="1"/>
                  <a:pt x="108" y="1"/>
                </a:cubicBezTo>
                <a:cubicBezTo>
                  <a:pt x="108" y="1"/>
                  <a:pt x="108" y="1"/>
                  <a:pt x="108" y="1"/>
                </a:cubicBezTo>
                <a:cubicBezTo>
                  <a:pt x="108" y="1"/>
                  <a:pt x="108" y="1"/>
                  <a:pt x="108" y="1"/>
                </a:cubicBezTo>
                <a:cubicBezTo>
                  <a:pt x="163" y="61"/>
                  <a:pt x="163" y="61"/>
                  <a:pt x="163" y="61"/>
                </a:cubicBezTo>
                <a:cubicBezTo>
                  <a:pt x="164" y="61"/>
                  <a:pt x="164" y="61"/>
                  <a:pt x="164" y="61"/>
                </a:cubicBezTo>
                <a:cubicBezTo>
                  <a:pt x="164" y="62"/>
                  <a:pt x="164" y="62"/>
                  <a:pt x="164" y="62"/>
                </a:cubicBezTo>
                <a:cubicBezTo>
                  <a:pt x="164" y="62"/>
                  <a:pt x="164" y="62"/>
                  <a:pt x="164" y="62"/>
                </a:cubicBezTo>
                <a:cubicBezTo>
                  <a:pt x="164" y="62"/>
                  <a:pt x="164" y="62"/>
                  <a:pt x="164" y="62"/>
                </a:cubicBezTo>
                <a:cubicBezTo>
                  <a:pt x="164" y="109"/>
                  <a:pt x="164" y="109"/>
                  <a:pt x="164" y="109"/>
                </a:cubicBezTo>
                <a:cubicBezTo>
                  <a:pt x="180" y="109"/>
                  <a:pt x="180" y="109"/>
                  <a:pt x="180" y="109"/>
                </a:cubicBezTo>
                <a:cubicBezTo>
                  <a:pt x="191" y="109"/>
                  <a:pt x="200" y="118"/>
                  <a:pt x="200" y="129"/>
                </a:cubicBezTo>
                <a:cubicBezTo>
                  <a:pt x="200" y="157"/>
                  <a:pt x="200" y="157"/>
                  <a:pt x="200" y="157"/>
                </a:cubicBezTo>
                <a:cubicBezTo>
                  <a:pt x="200" y="168"/>
                  <a:pt x="191" y="177"/>
                  <a:pt x="180" y="177"/>
                </a:cubicBezTo>
                <a:close/>
                <a:moveTo>
                  <a:pt x="108" y="15"/>
                </a:moveTo>
                <a:cubicBezTo>
                  <a:pt x="108" y="41"/>
                  <a:pt x="108" y="41"/>
                  <a:pt x="108" y="41"/>
                </a:cubicBezTo>
                <a:cubicBezTo>
                  <a:pt x="108" y="52"/>
                  <a:pt x="117" y="61"/>
                  <a:pt x="128" y="61"/>
                </a:cubicBezTo>
                <a:cubicBezTo>
                  <a:pt x="151" y="61"/>
                  <a:pt x="151" y="61"/>
                  <a:pt x="151" y="61"/>
                </a:cubicBezTo>
                <a:lnTo>
                  <a:pt x="108" y="15"/>
                </a:lnTo>
                <a:close/>
                <a:moveTo>
                  <a:pt x="156" y="69"/>
                </a:moveTo>
                <a:cubicBezTo>
                  <a:pt x="120" y="69"/>
                  <a:pt x="120" y="69"/>
                  <a:pt x="120" y="69"/>
                </a:cubicBezTo>
                <a:cubicBezTo>
                  <a:pt x="109" y="69"/>
                  <a:pt x="100" y="60"/>
                  <a:pt x="100" y="49"/>
                </a:cubicBezTo>
                <a:cubicBezTo>
                  <a:pt x="100" y="9"/>
                  <a:pt x="100" y="9"/>
                  <a:pt x="100" y="9"/>
                </a:cubicBezTo>
                <a:cubicBezTo>
                  <a:pt x="28" y="9"/>
                  <a:pt x="28" y="9"/>
                  <a:pt x="28" y="9"/>
                </a:cubicBezTo>
                <a:cubicBezTo>
                  <a:pt x="17" y="9"/>
                  <a:pt x="8" y="18"/>
                  <a:pt x="8" y="29"/>
                </a:cubicBezTo>
                <a:cubicBezTo>
                  <a:pt x="8" y="173"/>
                  <a:pt x="8" y="173"/>
                  <a:pt x="8" y="173"/>
                </a:cubicBezTo>
                <a:cubicBezTo>
                  <a:pt x="8" y="184"/>
                  <a:pt x="17" y="193"/>
                  <a:pt x="28" y="193"/>
                </a:cubicBezTo>
                <a:cubicBezTo>
                  <a:pt x="136" y="193"/>
                  <a:pt x="136" y="193"/>
                  <a:pt x="136" y="193"/>
                </a:cubicBezTo>
                <a:cubicBezTo>
                  <a:pt x="145" y="193"/>
                  <a:pt x="153" y="186"/>
                  <a:pt x="155" y="177"/>
                </a:cubicBezTo>
                <a:cubicBezTo>
                  <a:pt x="64" y="177"/>
                  <a:pt x="64" y="177"/>
                  <a:pt x="64" y="177"/>
                </a:cubicBezTo>
                <a:cubicBezTo>
                  <a:pt x="53" y="177"/>
                  <a:pt x="44" y="168"/>
                  <a:pt x="44" y="157"/>
                </a:cubicBezTo>
                <a:cubicBezTo>
                  <a:pt x="44" y="129"/>
                  <a:pt x="44" y="129"/>
                  <a:pt x="44" y="129"/>
                </a:cubicBezTo>
                <a:cubicBezTo>
                  <a:pt x="44" y="118"/>
                  <a:pt x="53" y="109"/>
                  <a:pt x="64" y="109"/>
                </a:cubicBezTo>
                <a:cubicBezTo>
                  <a:pt x="156" y="109"/>
                  <a:pt x="156" y="109"/>
                  <a:pt x="156" y="109"/>
                </a:cubicBezTo>
                <a:lnTo>
                  <a:pt x="156" y="69"/>
                </a:lnTo>
                <a:close/>
                <a:moveTo>
                  <a:pt x="114" y="128"/>
                </a:moveTo>
                <a:cubicBezTo>
                  <a:pt x="107" y="128"/>
                  <a:pt x="107" y="128"/>
                  <a:pt x="107" y="128"/>
                </a:cubicBezTo>
                <a:cubicBezTo>
                  <a:pt x="107" y="163"/>
                  <a:pt x="107" y="163"/>
                  <a:pt x="107" y="163"/>
                </a:cubicBezTo>
                <a:cubicBezTo>
                  <a:pt x="113" y="163"/>
                  <a:pt x="113" y="163"/>
                  <a:pt x="113" y="163"/>
                </a:cubicBezTo>
                <a:cubicBezTo>
                  <a:pt x="113" y="140"/>
                  <a:pt x="113" y="140"/>
                  <a:pt x="113" y="140"/>
                </a:cubicBezTo>
                <a:cubicBezTo>
                  <a:pt x="127" y="163"/>
                  <a:pt x="127" y="163"/>
                  <a:pt x="127" y="163"/>
                </a:cubicBezTo>
                <a:cubicBezTo>
                  <a:pt x="134" y="163"/>
                  <a:pt x="134" y="163"/>
                  <a:pt x="134" y="163"/>
                </a:cubicBezTo>
                <a:cubicBezTo>
                  <a:pt x="134" y="128"/>
                  <a:pt x="134" y="128"/>
                  <a:pt x="134" y="128"/>
                </a:cubicBezTo>
                <a:cubicBezTo>
                  <a:pt x="128" y="128"/>
                  <a:pt x="128" y="128"/>
                  <a:pt x="128" y="128"/>
                </a:cubicBezTo>
                <a:cubicBezTo>
                  <a:pt x="128" y="151"/>
                  <a:pt x="128" y="151"/>
                  <a:pt x="128" y="151"/>
                </a:cubicBezTo>
                <a:lnTo>
                  <a:pt x="114" y="128"/>
                </a:lnTo>
                <a:close/>
                <a:moveTo>
                  <a:pt x="85" y="150"/>
                </a:moveTo>
                <a:cubicBezTo>
                  <a:pt x="88" y="150"/>
                  <a:pt x="91" y="150"/>
                  <a:pt x="92" y="149"/>
                </a:cubicBezTo>
                <a:cubicBezTo>
                  <a:pt x="93" y="149"/>
                  <a:pt x="95" y="148"/>
                  <a:pt x="96" y="148"/>
                </a:cubicBezTo>
                <a:cubicBezTo>
                  <a:pt x="97" y="147"/>
                  <a:pt x="98" y="146"/>
                  <a:pt x="99" y="144"/>
                </a:cubicBezTo>
                <a:cubicBezTo>
                  <a:pt x="100" y="143"/>
                  <a:pt x="100" y="141"/>
                  <a:pt x="100" y="139"/>
                </a:cubicBezTo>
                <a:cubicBezTo>
                  <a:pt x="100" y="136"/>
                  <a:pt x="99" y="134"/>
                  <a:pt x="98" y="132"/>
                </a:cubicBezTo>
                <a:cubicBezTo>
                  <a:pt x="97" y="130"/>
                  <a:pt x="95" y="129"/>
                  <a:pt x="93" y="129"/>
                </a:cubicBezTo>
                <a:cubicBezTo>
                  <a:pt x="92" y="128"/>
                  <a:pt x="89" y="128"/>
                  <a:pt x="85" y="128"/>
                </a:cubicBezTo>
                <a:cubicBezTo>
                  <a:pt x="74" y="128"/>
                  <a:pt x="74" y="128"/>
                  <a:pt x="74" y="128"/>
                </a:cubicBezTo>
                <a:cubicBezTo>
                  <a:pt x="74" y="163"/>
                  <a:pt x="74" y="163"/>
                  <a:pt x="74" y="163"/>
                </a:cubicBezTo>
                <a:cubicBezTo>
                  <a:pt x="81" y="163"/>
                  <a:pt x="81" y="163"/>
                  <a:pt x="81" y="163"/>
                </a:cubicBezTo>
                <a:cubicBezTo>
                  <a:pt x="81" y="150"/>
                  <a:pt x="81" y="150"/>
                  <a:pt x="81" y="150"/>
                </a:cubicBezTo>
                <a:lnTo>
                  <a:pt x="85" y="150"/>
                </a:lnTo>
                <a:close/>
                <a:moveTo>
                  <a:pt x="174" y="144"/>
                </a:moveTo>
                <a:cubicBezTo>
                  <a:pt x="159" y="144"/>
                  <a:pt x="159" y="144"/>
                  <a:pt x="159" y="144"/>
                </a:cubicBezTo>
                <a:cubicBezTo>
                  <a:pt x="159" y="150"/>
                  <a:pt x="159" y="150"/>
                  <a:pt x="159" y="150"/>
                </a:cubicBezTo>
                <a:cubicBezTo>
                  <a:pt x="167" y="150"/>
                  <a:pt x="167" y="150"/>
                  <a:pt x="167" y="150"/>
                </a:cubicBezTo>
                <a:cubicBezTo>
                  <a:pt x="167" y="154"/>
                  <a:pt x="167" y="154"/>
                  <a:pt x="167" y="154"/>
                </a:cubicBezTo>
                <a:cubicBezTo>
                  <a:pt x="166" y="155"/>
                  <a:pt x="164" y="156"/>
                  <a:pt x="163" y="156"/>
                </a:cubicBezTo>
                <a:cubicBezTo>
                  <a:pt x="161" y="157"/>
                  <a:pt x="160" y="157"/>
                  <a:pt x="158" y="157"/>
                </a:cubicBezTo>
                <a:cubicBezTo>
                  <a:pt x="156" y="157"/>
                  <a:pt x="153" y="156"/>
                  <a:pt x="151" y="154"/>
                </a:cubicBezTo>
                <a:cubicBezTo>
                  <a:pt x="150" y="152"/>
                  <a:pt x="149" y="149"/>
                  <a:pt x="149" y="145"/>
                </a:cubicBezTo>
                <a:cubicBezTo>
                  <a:pt x="149" y="141"/>
                  <a:pt x="150" y="138"/>
                  <a:pt x="151" y="137"/>
                </a:cubicBezTo>
                <a:cubicBezTo>
                  <a:pt x="153" y="135"/>
                  <a:pt x="156" y="134"/>
                  <a:pt x="159" y="134"/>
                </a:cubicBezTo>
                <a:cubicBezTo>
                  <a:pt x="161" y="134"/>
                  <a:pt x="162" y="134"/>
                  <a:pt x="164" y="135"/>
                </a:cubicBezTo>
                <a:cubicBezTo>
                  <a:pt x="165" y="136"/>
                  <a:pt x="166" y="137"/>
                  <a:pt x="166" y="139"/>
                </a:cubicBezTo>
                <a:cubicBezTo>
                  <a:pt x="173" y="138"/>
                  <a:pt x="173" y="138"/>
                  <a:pt x="173" y="138"/>
                </a:cubicBezTo>
                <a:cubicBezTo>
                  <a:pt x="172" y="135"/>
                  <a:pt x="171" y="132"/>
                  <a:pt x="169" y="130"/>
                </a:cubicBezTo>
                <a:cubicBezTo>
                  <a:pt x="166" y="129"/>
                  <a:pt x="163" y="128"/>
                  <a:pt x="159" y="128"/>
                </a:cubicBezTo>
                <a:cubicBezTo>
                  <a:pt x="155" y="128"/>
                  <a:pt x="153" y="128"/>
                  <a:pt x="150" y="129"/>
                </a:cubicBezTo>
                <a:cubicBezTo>
                  <a:pt x="147" y="131"/>
                  <a:pt x="145" y="133"/>
                  <a:pt x="144" y="136"/>
                </a:cubicBezTo>
                <a:cubicBezTo>
                  <a:pt x="142" y="139"/>
                  <a:pt x="141" y="142"/>
                  <a:pt x="141" y="145"/>
                </a:cubicBezTo>
                <a:cubicBezTo>
                  <a:pt x="141" y="149"/>
                  <a:pt x="142" y="152"/>
                  <a:pt x="144" y="154"/>
                </a:cubicBezTo>
                <a:cubicBezTo>
                  <a:pt x="145" y="157"/>
                  <a:pt x="147" y="159"/>
                  <a:pt x="150" y="161"/>
                </a:cubicBezTo>
                <a:cubicBezTo>
                  <a:pt x="152" y="162"/>
                  <a:pt x="155" y="163"/>
                  <a:pt x="159" y="163"/>
                </a:cubicBezTo>
                <a:cubicBezTo>
                  <a:pt x="162" y="163"/>
                  <a:pt x="165" y="163"/>
                  <a:pt x="167" y="162"/>
                </a:cubicBezTo>
                <a:cubicBezTo>
                  <a:pt x="170" y="161"/>
                  <a:pt x="172" y="159"/>
                  <a:pt x="174" y="158"/>
                </a:cubicBezTo>
                <a:lnTo>
                  <a:pt x="174" y="144"/>
                </a:lnTo>
                <a:close/>
                <a:moveTo>
                  <a:pt x="81" y="134"/>
                </a:moveTo>
                <a:cubicBezTo>
                  <a:pt x="84" y="134"/>
                  <a:pt x="84" y="134"/>
                  <a:pt x="84" y="134"/>
                </a:cubicBezTo>
                <a:cubicBezTo>
                  <a:pt x="86" y="134"/>
                  <a:pt x="88" y="134"/>
                  <a:pt x="89" y="134"/>
                </a:cubicBezTo>
                <a:cubicBezTo>
                  <a:pt x="90" y="135"/>
                  <a:pt x="91" y="135"/>
                  <a:pt x="92" y="136"/>
                </a:cubicBezTo>
                <a:cubicBezTo>
                  <a:pt x="92" y="137"/>
                  <a:pt x="93" y="138"/>
                  <a:pt x="93" y="139"/>
                </a:cubicBezTo>
                <a:cubicBezTo>
                  <a:pt x="93" y="140"/>
                  <a:pt x="93" y="141"/>
                  <a:pt x="92" y="142"/>
                </a:cubicBezTo>
                <a:cubicBezTo>
                  <a:pt x="91" y="142"/>
                  <a:pt x="91" y="143"/>
                  <a:pt x="90" y="143"/>
                </a:cubicBezTo>
                <a:cubicBezTo>
                  <a:pt x="89" y="144"/>
                  <a:pt x="87" y="144"/>
                  <a:pt x="84" y="144"/>
                </a:cubicBezTo>
                <a:cubicBezTo>
                  <a:pt x="81" y="144"/>
                  <a:pt x="81" y="144"/>
                  <a:pt x="81" y="144"/>
                </a:cubicBezTo>
                <a:lnTo>
                  <a:pt x="81" y="134"/>
                </a:lnTo>
                <a:close/>
                <a:moveTo>
                  <a:pt x="16" y="97"/>
                </a:moveTo>
                <a:cubicBezTo>
                  <a:pt x="16" y="73"/>
                  <a:pt x="16" y="73"/>
                  <a:pt x="16" y="73"/>
                </a:cubicBezTo>
                <a:cubicBezTo>
                  <a:pt x="40" y="73"/>
                  <a:pt x="40" y="73"/>
                  <a:pt x="40" y="73"/>
                </a:cubicBezTo>
                <a:cubicBezTo>
                  <a:pt x="40" y="97"/>
                  <a:pt x="40" y="97"/>
                  <a:pt x="40" y="97"/>
                </a:cubicBezTo>
                <a:lnTo>
                  <a:pt x="16" y="97"/>
                </a:lnTo>
                <a:close/>
                <a:moveTo>
                  <a:pt x="40" y="49"/>
                </a:moveTo>
                <a:cubicBezTo>
                  <a:pt x="64" y="49"/>
                  <a:pt x="64" y="49"/>
                  <a:pt x="64" y="49"/>
                </a:cubicBezTo>
                <a:cubicBezTo>
                  <a:pt x="64" y="73"/>
                  <a:pt x="64" y="73"/>
                  <a:pt x="64" y="73"/>
                </a:cubicBezTo>
                <a:cubicBezTo>
                  <a:pt x="40" y="73"/>
                  <a:pt x="40" y="73"/>
                  <a:pt x="40" y="73"/>
                </a:cubicBezTo>
                <a:lnTo>
                  <a:pt x="40" y="49"/>
                </a:lnTo>
                <a:close/>
                <a:moveTo>
                  <a:pt x="16" y="25"/>
                </a:moveTo>
                <a:cubicBezTo>
                  <a:pt x="40" y="25"/>
                  <a:pt x="40" y="25"/>
                  <a:pt x="40" y="25"/>
                </a:cubicBezTo>
                <a:cubicBezTo>
                  <a:pt x="40" y="49"/>
                  <a:pt x="40" y="49"/>
                  <a:pt x="40" y="49"/>
                </a:cubicBezTo>
                <a:cubicBezTo>
                  <a:pt x="16" y="49"/>
                  <a:pt x="16" y="49"/>
                  <a:pt x="16" y="49"/>
                </a:cubicBezTo>
                <a:lnTo>
                  <a:pt x="16" y="25"/>
                </a:lnTo>
                <a:close/>
                <a:moveTo>
                  <a:pt x="88" y="25"/>
                </a:moveTo>
                <a:cubicBezTo>
                  <a:pt x="88" y="49"/>
                  <a:pt x="88" y="49"/>
                  <a:pt x="88" y="49"/>
                </a:cubicBezTo>
                <a:cubicBezTo>
                  <a:pt x="64" y="49"/>
                  <a:pt x="64" y="49"/>
                  <a:pt x="64" y="49"/>
                </a:cubicBezTo>
                <a:cubicBezTo>
                  <a:pt x="64" y="25"/>
                  <a:pt x="64" y="25"/>
                  <a:pt x="64" y="25"/>
                </a:cubicBezTo>
                <a:lnTo>
                  <a:pt x="88" y="25"/>
                </a:lnTo>
                <a:close/>
                <a:moveTo>
                  <a:pt x="88" y="97"/>
                </a:moveTo>
                <a:cubicBezTo>
                  <a:pt x="64" y="97"/>
                  <a:pt x="64" y="97"/>
                  <a:pt x="64" y="97"/>
                </a:cubicBezTo>
                <a:cubicBezTo>
                  <a:pt x="64" y="73"/>
                  <a:pt x="64" y="73"/>
                  <a:pt x="64" y="73"/>
                </a:cubicBezTo>
                <a:cubicBezTo>
                  <a:pt x="88" y="73"/>
                  <a:pt x="88" y="73"/>
                  <a:pt x="88" y="73"/>
                </a:cubicBezTo>
                <a:lnTo>
                  <a:pt x="88" y="9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9" name="组合 8">
            <a:extLst>
              <a:ext uri="{FF2B5EF4-FFF2-40B4-BE49-F238E27FC236}">
                <a16:creationId xmlns:a16="http://schemas.microsoft.com/office/drawing/2014/main" id="{57090118-73AC-4547-A2A7-7BBADEBBEC83}"/>
              </a:ext>
            </a:extLst>
          </p:cNvPr>
          <p:cNvGrpSpPr/>
          <p:nvPr/>
        </p:nvGrpSpPr>
        <p:grpSpPr>
          <a:xfrm>
            <a:off x="1633538" y="1070754"/>
            <a:ext cx="3812325" cy="461665"/>
            <a:chOff x="1143000" y="1929903"/>
            <a:chExt cx="3812325" cy="461665"/>
          </a:xfrm>
        </p:grpSpPr>
        <p:sp>
          <p:nvSpPr>
            <p:cNvPr id="10" name="燕尾形 18">
              <a:extLst>
                <a:ext uri="{FF2B5EF4-FFF2-40B4-BE49-F238E27FC236}">
                  <a16:creationId xmlns:a16="http://schemas.microsoft.com/office/drawing/2014/main" id="{2088C45F-3172-4750-8CCC-E386CFC5BA1E}"/>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1" name="文本框 1">
              <a:extLst>
                <a:ext uri="{FF2B5EF4-FFF2-40B4-BE49-F238E27FC236}">
                  <a16:creationId xmlns:a16="http://schemas.microsoft.com/office/drawing/2014/main" id="{5648ECB8-DC6C-4D47-BB59-2289A98DB8B5}"/>
                </a:ext>
              </a:extLst>
            </p:cNvPr>
            <p:cNvSpPr>
              <a:spLocks noChangeArrowheads="1"/>
            </p:cNvSpPr>
            <p:nvPr/>
          </p:nvSpPr>
          <p:spPr bwMode="auto">
            <a:xfrm>
              <a:off x="1515888" y="1929903"/>
              <a:ext cx="3439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595959"/>
                  </a:solidFill>
                  <a:latin typeface="微软雅黑" panose="020B0503020204020204" pitchFamily="34" charset="-122"/>
                  <a:ea typeface="微软雅黑" panose="020B0503020204020204" pitchFamily="34" charset="-122"/>
                </a:rPr>
                <a:t>小组分工与评价</a:t>
              </a:r>
              <a:endParaRPr lang="zh-CN" altLang="zh-CN" sz="2400" dirty="0">
                <a:solidFill>
                  <a:srgbClr val="595959"/>
                </a:solidFill>
                <a:latin typeface="微软雅黑" panose="020B0503020204020204" pitchFamily="34" charset="-122"/>
                <a:ea typeface="微软雅黑" panose="020B0503020204020204" pitchFamily="34" charset="-122"/>
                <a:sym typeface="Arial Unicode MS" pitchFamily="34" charset="-122"/>
              </a:endParaRPr>
            </a:p>
          </p:txBody>
        </p:sp>
      </p:grpSp>
      <p:sp>
        <p:nvSpPr>
          <p:cNvPr id="14" name="文本框 1">
            <a:extLst>
              <a:ext uri="{FF2B5EF4-FFF2-40B4-BE49-F238E27FC236}">
                <a16:creationId xmlns:a16="http://schemas.microsoft.com/office/drawing/2014/main" id="{8E414685-DBFC-4CDF-80AC-3CB72F8AB146}"/>
              </a:ext>
            </a:extLst>
          </p:cNvPr>
          <p:cNvSpPr>
            <a:spLocks noChangeArrowheads="1"/>
          </p:cNvSpPr>
          <p:nvPr/>
        </p:nvSpPr>
        <p:spPr bwMode="auto">
          <a:xfrm>
            <a:off x="2006426" y="1735752"/>
            <a:ext cx="3439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第十五小组评分</a:t>
            </a:r>
          </a:p>
        </p:txBody>
      </p:sp>
      <p:sp>
        <p:nvSpPr>
          <p:cNvPr id="15" name="文本框 1">
            <a:extLst>
              <a:ext uri="{FF2B5EF4-FFF2-40B4-BE49-F238E27FC236}">
                <a16:creationId xmlns:a16="http://schemas.microsoft.com/office/drawing/2014/main" id="{D9DFE099-FD36-43FB-8753-9CCC25DA5749}"/>
              </a:ext>
            </a:extLst>
          </p:cNvPr>
          <p:cNvSpPr>
            <a:spLocks noChangeArrowheads="1"/>
          </p:cNvSpPr>
          <p:nvPr/>
        </p:nvSpPr>
        <p:spPr bwMode="auto">
          <a:xfrm>
            <a:off x="2006426" y="2141345"/>
            <a:ext cx="1387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郑友璐</a:t>
            </a:r>
            <a:r>
              <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6" name="文本框 1">
            <a:extLst>
              <a:ext uri="{FF2B5EF4-FFF2-40B4-BE49-F238E27FC236}">
                <a16:creationId xmlns:a16="http://schemas.microsoft.com/office/drawing/2014/main" id="{08BD35AA-DF6A-4C77-9894-206E219A3F7A}"/>
              </a:ext>
            </a:extLst>
          </p:cNvPr>
          <p:cNvSpPr>
            <a:spLocks noChangeArrowheads="1"/>
          </p:cNvSpPr>
          <p:nvPr/>
        </p:nvSpPr>
        <p:spPr bwMode="auto">
          <a:xfrm>
            <a:off x="2006426" y="2736144"/>
            <a:ext cx="13875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吴子乔</a:t>
            </a:r>
          </a:p>
        </p:txBody>
      </p:sp>
      <p:sp>
        <p:nvSpPr>
          <p:cNvPr id="17" name="文本框 1">
            <a:extLst>
              <a:ext uri="{FF2B5EF4-FFF2-40B4-BE49-F238E27FC236}">
                <a16:creationId xmlns:a16="http://schemas.microsoft.com/office/drawing/2014/main" id="{103D2DF9-35D4-4AFB-B635-FFB1815EF926}"/>
              </a:ext>
            </a:extLst>
          </p:cNvPr>
          <p:cNvSpPr>
            <a:spLocks noChangeArrowheads="1"/>
          </p:cNvSpPr>
          <p:nvPr/>
        </p:nvSpPr>
        <p:spPr bwMode="auto">
          <a:xfrm>
            <a:off x="2006426" y="3279332"/>
            <a:ext cx="13875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石梦韬</a:t>
            </a:r>
          </a:p>
        </p:txBody>
      </p:sp>
      <p:sp>
        <p:nvSpPr>
          <p:cNvPr id="18" name="文本框 1">
            <a:extLst>
              <a:ext uri="{FF2B5EF4-FFF2-40B4-BE49-F238E27FC236}">
                <a16:creationId xmlns:a16="http://schemas.microsoft.com/office/drawing/2014/main" id="{0A9F0442-1B2F-4DDF-90C3-23649E6328BE}"/>
              </a:ext>
            </a:extLst>
          </p:cNvPr>
          <p:cNvSpPr>
            <a:spLocks noChangeArrowheads="1"/>
          </p:cNvSpPr>
          <p:nvPr/>
        </p:nvSpPr>
        <p:spPr bwMode="auto">
          <a:xfrm>
            <a:off x="2006426" y="3822520"/>
            <a:ext cx="13875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吴浩伟</a:t>
            </a:r>
          </a:p>
        </p:txBody>
      </p:sp>
      <p:sp>
        <p:nvSpPr>
          <p:cNvPr id="19" name="文本框 1">
            <a:extLst>
              <a:ext uri="{FF2B5EF4-FFF2-40B4-BE49-F238E27FC236}">
                <a16:creationId xmlns:a16="http://schemas.microsoft.com/office/drawing/2014/main" id="{BC4DAB0A-3131-4B55-A8DF-43CC91C923CF}"/>
              </a:ext>
            </a:extLst>
          </p:cNvPr>
          <p:cNvSpPr>
            <a:spLocks noChangeArrowheads="1"/>
          </p:cNvSpPr>
          <p:nvPr/>
        </p:nvSpPr>
        <p:spPr bwMode="auto">
          <a:xfrm>
            <a:off x="2006426" y="4365708"/>
            <a:ext cx="13875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陈栩</a:t>
            </a:r>
          </a:p>
        </p:txBody>
      </p:sp>
      <p:sp>
        <p:nvSpPr>
          <p:cNvPr id="2" name="矩形 1">
            <a:extLst>
              <a:ext uri="{FF2B5EF4-FFF2-40B4-BE49-F238E27FC236}">
                <a16:creationId xmlns:a16="http://schemas.microsoft.com/office/drawing/2014/main" id="{56C4D26E-4F2B-49CC-B20D-4BCB2C3BEE27}"/>
              </a:ext>
            </a:extLst>
          </p:cNvPr>
          <p:cNvSpPr/>
          <p:nvPr/>
        </p:nvSpPr>
        <p:spPr>
          <a:xfrm>
            <a:off x="3255818" y="2163210"/>
            <a:ext cx="711200" cy="368300"/>
          </a:xfrm>
          <a:prstGeom prst="rect">
            <a:avLst/>
          </a:prstGeom>
        </p:spPr>
        <p:txBody>
          <a:bodyPr wrap="none">
            <a:spAutoFit/>
          </a:bodyPr>
          <a:lstStyle/>
          <a:p>
            <a:r>
              <a:rPr lang="en-US" altLang="zh-CN" dirty="0">
                <a:solidFill>
                  <a:srgbClr val="000000"/>
                </a:solidFill>
                <a:latin typeface="宋体" panose="02010600030101010101" pitchFamily="2" charset="-122"/>
              </a:rPr>
              <a:t>95.5</a:t>
            </a:r>
            <a:r>
              <a:rPr lang="zh-CN" altLang="en-US" dirty="0"/>
              <a:t> </a:t>
            </a:r>
          </a:p>
        </p:txBody>
      </p:sp>
      <p:sp>
        <p:nvSpPr>
          <p:cNvPr id="3" name="矩形 2">
            <a:extLst>
              <a:ext uri="{FF2B5EF4-FFF2-40B4-BE49-F238E27FC236}">
                <a16:creationId xmlns:a16="http://schemas.microsoft.com/office/drawing/2014/main" id="{837BAA50-7C7D-42E3-BFE8-4FBE0DF145AB}"/>
              </a:ext>
            </a:extLst>
          </p:cNvPr>
          <p:cNvSpPr/>
          <p:nvPr/>
        </p:nvSpPr>
        <p:spPr>
          <a:xfrm>
            <a:off x="3255818" y="3244850"/>
            <a:ext cx="711200" cy="368300"/>
          </a:xfrm>
          <a:prstGeom prst="rect">
            <a:avLst/>
          </a:prstGeom>
        </p:spPr>
        <p:txBody>
          <a:bodyPr wrap="none">
            <a:spAutoFit/>
          </a:bodyPr>
          <a:lstStyle/>
          <a:p>
            <a:r>
              <a:rPr lang="en-US" altLang="zh-CN" dirty="0">
                <a:solidFill>
                  <a:srgbClr val="000000"/>
                </a:solidFill>
                <a:latin typeface="宋体" panose="02010600030101010101" pitchFamily="2" charset="-122"/>
              </a:rPr>
              <a:t>96.2</a:t>
            </a:r>
            <a:r>
              <a:rPr lang="zh-CN" altLang="en-US" dirty="0"/>
              <a:t> </a:t>
            </a:r>
          </a:p>
        </p:txBody>
      </p:sp>
      <p:sp>
        <p:nvSpPr>
          <p:cNvPr id="4" name="矩形 3">
            <a:extLst>
              <a:ext uri="{FF2B5EF4-FFF2-40B4-BE49-F238E27FC236}">
                <a16:creationId xmlns:a16="http://schemas.microsoft.com/office/drawing/2014/main" id="{F7F7BAE8-E931-4903-ADE6-B138CD2FAC83}"/>
              </a:ext>
            </a:extLst>
          </p:cNvPr>
          <p:cNvSpPr/>
          <p:nvPr/>
        </p:nvSpPr>
        <p:spPr>
          <a:xfrm>
            <a:off x="3268944" y="4316545"/>
            <a:ext cx="479425" cy="368300"/>
          </a:xfrm>
          <a:prstGeom prst="rect">
            <a:avLst/>
          </a:prstGeom>
        </p:spPr>
        <p:txBody>
          <a:bodyPr wrap="none">
            <a:spAutoFit/>
          </a:bodyPr>
          <a:lstStyle/>
          <a:p>
            <a:r>
              <a:rPr lang="en-US" altLang="zh-CN" dirty="0">
                <a:solidFill>
                  <a:srgbClr val="000000"/>
                </a:solidFill>
                <a:latin typeface="宋体" panose="02010600030101010101" pitchFamily="2" charset="-122"/>
              </a:rPr>
              <a:t>96</a:t>
            </a:r>
            <a:r>
              <a:rPr lang="zh-CN" altLang="en-US" dirty="0"/>
              <a:t> </a:t>
            </a:r>
          </a:p>
        </p:txBody>
      </p:sp>
      <p:sp>
        <p:nvSpPr>
          <p:cNvPr id="5" name="矩形 4">
            <a:extLst>
              <a:ext uri="{FF2B5EF4-FFF2-40B4-BE49-F238E27FC236}">
                <a16:creationId xmlns:a16="http://schemas.microsoft.com/office/drawing/2014/main" id="{FA2C2D5E-E133-4DBF-9A6C-928A73403639}"/>
              </a:ext>
            </a:extLst>
          </p:cNvPr>
          <p:cNvSpPr/>
          <p:nvPr/>
        </p:nvSpPr>
        <p:spPr>
          <a:xfrm>
            <a:off x="3255818" y="2697680"/>
            <a:ext cx="711200" cy="368300"/>
          </a:xfrm>
          <a:prstGeom prst="rect">
            <a:avLst/>
          </a:prstGeom>
        </p:spPr>
        <p:txBody>
          <a:bodyPr wrap="none">
            <a:spAutoFit/>
          </a:bodyPr>
          <a:lstStyle/>
          <a:p>
            <a:r>
              <a:rPr lang="en-US" altLang="zh-CN">
                <a:solidFill>
                  <a:srgbClr val="000000"/>
                </a:solidFill>
                <a:latin typeface="宋体" panose="02010600030101010101" pitchFamily="2" charset="-122"/>
              </a:rPr>
              <a:t>97.5</a:t>
            </a:r>
            <a:r>
              <a:rPr lang="zh-CN" altLang="en-US"/>
              <a:t> </a:t>
            </a:r>
            <a:endParaRPr lang="zh-CN" altLang="en-US" dirty="0"/>
          </a:p>
        </p:txBody>
      </p:sp>
      <p:sp>
        <p:nvSpPr>
          <p:cNvPr id="6" name="矩形 5">
            <a:extLst>
              <a:ext uri="{FF2B5EF4-FFF2-40B4-BE49-F238E27FC236}">
                <a16:creationId xmlns:a16="http://schemas.microsoft.com/office/drawing/2014/main" id="{3A61D971-73F2-435A-9E3D-8673EEF628D5}"/>
              </a:ext>
            </a:extLst>
          </p:cNvPr>
          <p:cNvSpPr/>
          <p:nvPr/>
        </p:nvSpPr>
        <p:spPr>
          <a:xfrm>
            <a:off x="3268944" y="3841937"/>
            <a:ext cx="711200" cy="368300"/>
          </a:xfrm>
          <a:prstGeom prst="rect">
            <a:avLst/>
          </a:prstGeom>
        </p:spPr>
        <p:txBody>
          <a:bodyPr wrap="none">
            <a:spAutoFit/>
          </a:bodyPr>
          <a:lstStyle/>
          <a:p>
            <a:r>
              <a:rPr lang="en-US" altLang="zh-CN" dirty="0">
                <a:solidFill>
                  <a:srgbClr val="000000"/>
                </a:solidFill>
                <a:latin typeface="宋体" panose="02010600030101010101" pitchFamily="2" charset="-122"/>
              </a:rPr>
              <a:t>94.5</a:t>
            </a:r>
            <a:r>
              <a:rPr lang="zh-CN" altLang="en-US" dirty="0"/>
              <a:t> </a:t>
            </a:r>
          </a:p>
        </p:txBody>
      </p:sp>
    </p:spTree>
    <p:extLst>
      <p:ext uri="{BB962C8B-B14F-4D97-AF65-F5344CB8AC3E}">
        <p14:creationId xmlns:p14="http://schemas.microsoft.com/office/powerpoint/2010/main" val="417612041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C78A43-8C4D-412A-8D1B-6FD52D090BE7}"/>
              </a:ext>
            </a:extLst>
          </p:cNvPr>
          <p:cNvSpPr/>
          <p:nvPr/>
        </p:nvSpPr>
        <p:spPr>
          <a:xfrm>
            <a:off x="674254" y="1368633"/>
            <a:ext cx="10067636" cy="5355312"/>
          </a:xfrm>
          <a:prstGeom prst="rect">
            <a:avLst/>
          </a:prstGeom>
        </p:spPr>
        <p:txBody>
          <a:bodyPr wrap="square">
            <a:spAutoFit/>
          </a:bodyPr>
          <a:lstStyle/>
          <a:p>
            <a:r>
              <a:rPr lang="zh-CN" altLang="en-US" dirty="0"/>
              <a:t>SRS文档规范简介</a:t>
            </a:r>
          </a:p>
          <a:p>
            <a:r>
              <a:rPr lang="zh-CN" altLang="en-US" dirty="0"/>
              <a:t>https://wenku.baidu.com/view/dc98328884868762caaed5e7.html 2019/01/07 13:25</a:t>
            </a:r>
          </a:p>
          <a:p>
            <a:endParaRPr lang="zh-CN" altLang="en-US" dirty="0"/>
          </a:p>
          <a:p>
            <a:r>
              <a:rPr lang="zh-CN" altLang="en-US" dirty="0"/>
              <a:t>上下文图</a:t>
            </a:r>
          </a:p>
          <a:p>
            <a:r>
              <a:rPr lang="zh-CN" altLang="en-US" dirty="0"/>
              <a:t>https://baike.baidu.com/item/%E4%B8%8A%E4%B8%8B%E6%96%87%E5%9B%BE/416718 2019/01/07 13:50</a:t>
            </a:r>
          </a:p>
          <a:p>
            <a:endParaRPr lang="zh-CN" altLang="en-US" dirty="0"/>
          </a:p>
          <a:p>
            <a:r>
              <a:rPr lang="zh-CN" altLang="en-US" dirty="0"/>
              <a:t>操作手册和用户手册的区别</a:t>
            </a:r>
          </a:p>
          <a:p>
            <a:r>
              <a:rPr lang="zh-CN" altLang="en-US" dirty="0"/>
              <a:t>https://blog.csdn.net/wuxiaobingandbob/article/details/79169947 2019/01/08 11:30</a:t>
            </a:r>
          </a:p>
          <a:p>
            <a:endParaRPr lang="zh-CN" altLang="en-US" dirty="0"/>
          </a:p>
          <a:p>
            <a:r>
              <a:rPr lang="zh-CN" altLang="en-US" dirty="0"/>
              <a:t>黑盒测试用例设计方法</a:t>
            </a:r>
          </a:p>
          <a:p>
            <a:r>
              <a:rPr lang="zh-CN" altLang="en-US" dirty="0"/>
              <a:t>https://www.cnblogs.com/python-xiakaibi/p/8445864.html 2019/01/06 20:25</a:t>
            </a:r>
          </a:p>
          <a:p>
            <a:endParaRPr lang="zh-CN" altLang="en-US" dirty="0"/>
          </a:p>
          <a:p>
            <a:r>
              <a:rPr lang="zh-CN" altLang="en-US" dirty="0"/>
              <a:t>如何优雅的用Axure绘制高保真原型心得分享</a:t>
            </a:r>
          </a:p>
          <a:p>
            <a:r>
              <a:rPr lang="zh-CN" altLang="en-US" dirty="0"/>
              <a:t>https://blog.csdn.net/liuruyi007/article/details/50886971 2019/01/08 13:27</a:t>
            </a:r>
          </a:p>
          <a:p>
            <a:endParaRPr lang="zh-CN" altLang="en-US" dirty="0"/>
          </a:p>
          <a:p>
            <a:r>
              <a:rPr lang="zh-CN" altLang="en-US" dirty="0"/>
              <a:t>《软件需求》第三版</a:t>
            </a:r>
          </a:p>
          <a:p>
            <a:endParaRPr lang="zh-CN" altLang="en-US" dirty="0"/>
          </a:p>
          <a:p>
            <a:r>
              <a:rPr lang="zh-CN" altLang="en-US" dirty="0"/>
              <a:t>《IT项目管理》第八版</a:t>
            </a:r>
          </a:p>
        </p:txBody>
      </p:sp>
      <p:sp>
        <p:nvSpPr>
          <p:cNvPr id="20482" name="TextBox 8">
            <a:extLst>
              <a:ext uri="{FF2B5EF4-FFF2-40B4-BE49-F238E27FC236}">
                <a16:creationId xmlns:a16="http://schemas.microsoft.com/office/drawing/2014/main" id="{869C508D-579C-451D-8989-2204ACBCF171}"/>
              </a:ext>
            </a:extLst>
          </p:cNvPr>
          <p:cNvSpPr>
            <a:spLocks noChangeArrowheads="1"/>
          </p:cNvSpPr>
          <p:nvPr/>
        </p:nvSpPr>
        <p:spPr bwMode="auto">
          <a:xfrm>
            <a:off x="1633538" y="405756"/>
            <a:ext cx="5113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a:t>
            </a: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常规展示</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3" name="Freeform 213">
            <a:extLst>
              <a:ext uri="{FF2B5EF4-FFF2-40B4-BE49-F238E27FC236}">
                <a16:creationId xmlns:a16="http://schemas.microsoft.com/office/drawing/2014/main" id="{5F3969E0-427F-415E-8377-2360AA83BF4F}"/>
              </a:ext>
            </a:extLst>
          </p:cNvPr>
          <p:cNvSpPr>
            <a:spLocks noEditPoints="1" noChangeArrowheads="1"/>
          </p:cNvSpPr>
          <p:nvPr/>
        </p:nvSpPr>
        <p:spPr bwMode="auto">
          <a:xfrm>
            <a:off x="768350" y="422275"/>
            <a:ext cx="450850" cy="450850"/>
          </a:xfrm>
          <a:custGeom>
            <a:avLst/>
            <a:gdLst>
              <a:gd name="T0" fmla="*/ 2147483646 w 200"/>
              <a:gd name="T1" fmla="*/ 2147483646 h 201"/>
              <a:gd name="T2" fmla="*/ 0 w 200"/>
              <a:gd name="T3" fmla="*/ 2147483646 h 201"/>
              <a:gd name="T4" fmla="*/ 2147483646 w 200"/>
              <a:gd name="T5" fmla="*/ 2147483646 h 201"/>
              <a:gd name="T6" fmla="*/ 2147483646 w 200"/>
              <a:gd name="T7" fmla="*/ 2147483646 h 201"/>
              <a:gd name="T8" fmla="*/ 2147483646 w 200"/>
              <a:gd name="T9" fmla="*/ 2147483646 h 201"/>
              <a:gd name="T10" fmla="*/ 2147483646 w 200"/>
              <a:gd name="T11" fmla="*/ 2147483646 h 201"/>
              <a:gd name="T12" fmla="*/ 2147483646 w 200"/>
              <a:gd name="T13" fmla="*/ 2147483646 h 201"/>
              <a:gd name="T14" fmla="*/ 2147483646 w 200"/>
              <a:gd name="T15" fmla="*/ 2147483646 h 201"/>
              <a:gd name="T16" fmla="*/ 2147483646 w 200"/>
              <a:gd name="T17" fmla="*/ 2147483646 h 201"/>
              <a:gd name="T18" fmla="*/ 2147483646 w 200"/>
              <a:gd name="T19" fmla="*/ 2147483646 h 201"/>
              <a:gd name="T20" fmla="*/ 2147483646 w 200"/>
              <a:gd name="T21" fmla="*/ 2147483646 h 201"/>
              <a:gd name="T22" fmla="*/ 2147483646 w 200"/>
              <a:gd name="T23" fmla="*/ 2147483646 h 201"/>
              <a:gd name="T24" fmla="*/ 2147483646 w 200"/>
              <a:gd name="T25" fmla="*/ 2147483646 h 201"/>
              <a:gd name="T26" fmla="*/ 2147483646 w 200"/>
              <a:gd name="T27" fmla="*/ 2147483646 h 201"/>
              <a:gd name="T28" fmla="*/ 2147483646 w 200"/>
              <a:gd name="T29" fmla="*/ 2147483646 h 201"/>
              <a:gd name="T30" fmla="*/ 2147483646 w 200"/>
              <a:gd name="T31" fmla="*/ 2147483646 h 201"/>
              <a:gd name="T32" fmla="*/ 2147483646 w 200"/>
              <a:gd name="T33" fmla="*/ 2147483646 h 201"/>
              <a:gd name="T34" fmla="*/ 2147483646 w 200"/>
              <a:gd name="T35" fmla="*/ 2147483646 h 201"/>
              <a:gd name="T36" fmla="*/ 2147483646 w 200"/>
              <a:gd name="T37" fmla="*/ 2147483646 h 201"/>
              <a:gd name="T38" fmla="*/ 2147483646 w 200"/>
              <a:gd name="T39" fmla="*/ 2147483646 h 201"/>
              <a:gd name="T40" fmla="*/ 2147483646 w 200"/>
              <a:gd name="T41" fmla="*/ 2147483646 h 201"/>
              <a:gd name="T42" fmla="*/ 2147483646 w 200"/>
              <a:gd name="T43" fmla="*/ 2147483646 h 201"/>
              <a:gd name="T44" fmla="*/ 2147483646 w 200"/>
              <a:gd name="T45" fmla="*/ 2147483646 h 201"/>
              <a:gd name="T46" fmla="*/ 2147483646 w 200"/>
              <a:gd name="T47" fmla="*/ 2147483646 h 201"/>
              <a:gd name="T48" fmla="*/ 2147483646 w 200"/>
              <a:gd name="T49" fmla="*/ 2147483646 h 201"/>
              <a:gd name="T50" fmla="*/ 2147483646 w 200"/>
              <a:gd name="T51" fmla="*/ 2147483646 h 201"/>
              <a:gd name="T52" fmla="*/ 2147483646 w 200"/>
              <a:gd name="T53" fmla="*/ 2147483646 h 201"/>
              <a:gd name="T54" fmla="*/ 2147483646 w 200"/>
              <a:gd name="T55" fmla="*/ 2147483646 h 201"/>
              <a:gd name="T56" fmla="*/ 2147483646 w 200"/>
              <a:gd name="T57" fmla="*/ 2147483646 h 201"/>
              <a:gd name="T58" fmla="*/ 2147483646 w 200"/>
              <a:gd name="T59" fmla="*/ 2147483646 h 201"/>
              <a:gd name="T60" fmla="*/ 2147483646 w 200"/>
              <a:gd name="T61" fmla="*/ 2147483646 h 201"/>
              <a:gd name="T62" fmla="*/ 2147483646 w 200"/>
              <a:gd name="T63" fmla="*/ 2147483646 h 201"/>
              <a:gd name="T64" fmla="*/ 2147483646 w 200"/>
              <a:gd name="T65" fmla="*/ 2147483646 h 201"/>
              <a:gd name="T66" fmla="*/ 2147483646 w 200"/>
              <a:gd name="T67" fmla="*/ 2147483646 h 201"/>
              <a:gd name="T68" fmla="*/ 2147483646 w 200"/>
              <a:gd name="T69" fmla="*/ 2147483646 h 201"/>
              <a:gd name="T70" fmla="*/ 2147483646 w 200"/>
              <a:gd name="T71" fmla="*/ 2147483646 h 201"/>
              <a:gd name="T72" fmla="*/ 2147483646 w 200"/>
              <a:gd name="T73" fmla="*/ 2147483646 h 201"/>
              <a:gd name="T74" fmla="*/ 2147483646 w 200"/>
              <a:gd name="T75" fmla="*/ 2147483646 h 201"/>
              <a:gd name="T76" fmla="*/ 2147483646 w 200"/>
              <a:gd name="T77" fmla="*/ 2147483646 h 201"/>
              <a:gd name="T78" fmla="*/ 2147483646 w 200"/>
              <a:gd name="T79" fmla="*/ 2147483646 h 201"/>
              <a:gd name="T80" fmla="*/ 2147483646 w 200"/>
              <a:gd name="T81" fmla="*/ 2147483646 h 201"/>
              <a:gd name="T82" fmla="*/ 2147483646 w 200"/>
              <a:gd name="T83" fmla="*/ 2147483646 h 201"/>
              <a:gd name="T84" fmla="*/ 2147483646 w 200"/>
              <a:gd name="T85" fmla="*/ 2147483646 h 2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201"/>
              <a:gd name="T131" fmla="*/ 200 w 200"/>
              <a:gd name="T132" fmla="*/ 201 h 2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201">
                <a:moveTo>
                  <a:pt x="180" y="177"/>
                </a:moveTo>
                <a:cubicBezTo>
                  <a:pt x="164" y="177"/>
                  <a:pt x="164" y="177"/>
                  <a:pt x="164" y="177"/>
                </a:cubicBezTo>
                <a:cubicBezTo>
                  <a:pt x="164" y="181"/>
                  <a:pt x="164" y="181"/>
                  <a:pt x="164" y="181"/>
                </a:cubicBezTo>
                <a:cubicBezTo>
                  <a:pt x="164" y="192"/>
                  <a:pt x="155" y="201"/>
                  <a:pt x="144" y="201"/>
                </a:cubicBezTo>
                <a:cubicBezTo>
                  <a:pt x="20" y="201"/>
                  <a:pt x="20" y="201"/>
                  <a:pt x="20" y="201"/>
                </a:cubicBezTo>
                <a:cubicBezTo>
                  <a:pt x="9" y="201"/>
                  <a:pt x="0" y="192"/>
                  <a:pt x="0" y="181"/>
                </a:cubicBezTo>
                <a:cubicBezTo>
                  <a:pt x="0" y="21"/>
                  <a:pt x="0" y="21"/>
                  <a:pt x="0" y="21"/>
                </a:cubicBezTo>
                <a:cubicBezTo>
                  <a:pt x="0" y="10"/>
                  <a:pt x="9" y="1"/>
                  <a:pt x="20" y="1"/>
                </a:cubicBezTo>
                <a:cubicBezTo>
                  <a:pt x="100" y="1"/>
                  <a:pt x="100" y="1"/>
                  <a:pt x="100" y="1"/>
                </a:cubicBezTo>
                <a:cubicBezTo>
                  <a:pt x="107" y="1"/>
                  <a:pt x="107" y="1"/>
                  <a:pt x="107" y="1"/>
                </a:cubicBezTo>
                <a:cubicBezTo>
                  <a:pt x="107" y="0"/>
                  <a:pt x="107" y="0"/>
                  <a:pt x="107" y="0"/>
                </a:cubicBezTo>
                <a:cubicBezTo>
                  <a:pt x="108" y="1"/>
                  <a:pt x="108" y="1"/>
                  <a:pt x="108" y="1"/>
                </a:cubicBezTo>
                <a:cubicBezTo>
                  <a:pt x="108" y="1"/>
                  <a:pt x="108" y="1"/>
                  <a:pt x="108" y="1"/>
                </a:cubicBezTo>
                <a:cubicBezTo>
                  <a:pt x="108" y="1"/>
                  <a:pt x="108" y="1"/>
                  <a:pt x="108" y="1"/>
                </a:cubicBezTo>
                <a:cubicBezTo>
                  <a:pt x="163" y="61"/>
                  <a:pt x="163" y="61"/>
                  <a:pt x="163" y="61"/>
                </a:cubicBezTo>
                <a:cubicBezTo>
                  <a:pt x="164" y="61"/>
                  <a:pt x="164" y="61"/>
                  <a:pt x="164" y="61"/>
                </a:cubicBezTo>
                <a:cubicBezTo>
                  <a:pt x="164" y="62"/>
                  <a:pt x="164" y="62"/>
                  <a:pt x="164" y="62"/>
                </a:cubicBezTo>
                <a:cubicBezTo>
                  <a:pt x="164" y="62"/>
                  <a:pt x="164" y="62"/>
                  <a:pt x="164" y="62"/>
                </a:cubicBezTo>
                <a:cubicBezTo>
                  <a:pt x="164" y="62"/>
                  <a:pt x="164" y="62"/>
                  <a:pt x="164" y="62"/>
                </a:cubicBezTo>
                <a:cubicBezTo>
                  <a:pt x="164" y="109"/>
                  <a:pt x="164" y="109"/>
                  <a:pt x="164" y="109"/>
                </a:cubicBezTo>
                <a:cubicBezTo>
                  <a:pt x="180" y="109"/>
                  <a:pt x="180" y="109"/>
                  <a:pt x="180" y="109"/>
                </a:cubicBezTo>
                <a:cubicBezTo>
                  <a:pt x="191" y="109"/>
                  <a:pt x="200" y="118"/>
                  <a:pt x="200" y="129"/>
                </a:cubicBezTo>
                <a:cubicBezTo>
                  <a:pt x="200" y="157"/>
                  <a:pt x="200" y="157"/>
                  <a:pt x="200" y="157"/>
                </a:cubicBezTo>
                <a:cubicBezTo>
                  <a:pt x="200" y="168"/>
                  <a:pt x="191" y="177"/>
                  <a:pt x="180" y="177"/>
                </a:cubicBezTo>
                <a:close/>
                <a:moveTo>
                  <a:pt x="108" y="15"/>
                </a:moveTo>
                <a:cubicBezTo>
                  <a:pt x="108" y="41"/>
                  <a:pt x="108" y="41"/>
                  <a:pt x="108" y="41"/>
                </a:cubicBezTo>
                <a:cubicBezTo>
                  <a:pt x="108" y="52"/>
                  <a:pt x="117" y="61"/>
                  <a:pt x="128" y="61"/>
                </a:cubicBezTo>
                <a:cubicBezTo>
                  <a:pt x="151" y="61"/>
                  <a:pt x="151" y="61"/>
                  <a:pt x="151" y="61"/>
                </a:cubicBezTo>
                <a:lnTo>
                  <a:pt x="108" y="15"/>
                </a:lnTo>
                <a:close/>
                <a:moveTo>
                  <a:pt x="156" y="69"/>
                </a:moveTo>
                <a:cubicBezTo>
                  <a:pt x="120" y="69"/>
                  <a:pt x="120" y="69"/>
                  <a:pt x="120" y="69"/>
                </a:cubicBezTo>
                <a:cubicBezTo>
                  <a:pt x="109" y="69"/>
                  <a:pt x="100" y="60"/>
                  <a:pt x="100" y="49"/>
                </a:cubicBezTo>
                <a:cubicBezTo>
                  <a:pt x="100" y="9"/>
                  <a:pt x="100" y="9"/>
                  <a:pt x="100" y="9"/>
                </a:cubicBezTo>
                <a:cubicBezTo>
                  <a:pt x="28" y="9"/>
                  <a:pt x="28" y="9"/>
                  <a:pt x="28" y="9"/>
                </a:cubicBezTo>
                <a:cubicBezTo>
                  <a:pt x="17" y="9"/>
                  <a:pt x="8" y="18"/>
                  <a:pt x="8" y="29"/>
                </a:cubicBezTo>
                <a:cubicBezTo>
                  <a:pt x="8" y="173"/>
                  <a:pt x="8" y="173"/>
                  <a:pt x="8" y="173"/>
                </a:cubicBezTo>
                <a:cubicBezTo>
                  <a:pt x="8" y="184"/>
                  <a:pt x="17" y="193"/>
                  <a:pt x="28" y="193"/>
                </a:cubicBezTo>
                <a:cubicBezTo>
                  <a:pt x="136" y="193"/>
                  <a:pt x="136" y="193"/>
                  <a:pt x="136" y="193"/>
                </a:cubicBezTo>
                <a:cubicBezTo>
                  <a:pt x="145" y="193"/>
                  <a:pt x="153" y="186"/>
                  <a:pt x="155" y="177"/>
                </a:cubicBezTo>
                <a:cubicBezTo>
                  <a:pt x="64" y="177"/>
                  <a:pt x="64" y="177"/>
                  <a:pt x="64" y="177"/>
                </a:cubicBezTo>
                <a:cubicBezTo>
                  <a:pt x="53" y="177"/>
                  <a:pt x="44" y="168"/>
                  <a:pt x="44" y="157"/>
                </a:cubicBezTo>
                <a:cubicBezTo>
                  <a:pt x="44" y="129"/>
                  <a:pt x="44" y="129"/>
                  <a:pt x="44" y="129"/>
                </a:cubicBezTo>
                <a:cubicBezTo>
                  <a:pt x="44" y="118"/>
                  <a:pt x="53" y="109"/>
                  <a:pt x="64" y="109"/>
                </a:cubicBezTo>
                <a:cubicBezTo>
                  <a:pt x="156" y="109"/>
                  <a:pt x="156" y="109"/>
                  <a:pt x="156" y="109"/>
                </a:cubicBezTo>
                <a:lnTo>
                  <a:pt x="156" y="69"/>
                </a:lnTo>
                <a:close/>
                <a:moveTo>
                  <a:pt x="114" y="128"/>
                </a:moveTo>
                <a:cubicBezTo>
                  <a:pt x="107" y="128"/>
                  <a:pt x="107" y="128"/>
                  <a:pt x="107" y="128"/>
                </a:cubicBezTo>
                <a:cubicBezTo>
                  <a:pt x="107" y="163"/>
                  <a:pt x="107" y="163"/>
                  <a:pt x="107" y="163"/>
                </a:cubicBezTo>
                <a:cubicBezTo>
                  <a:pt x="113" y="163"/>
                  <a:pt x="113" y="163"/>
                  <a:pt x="113" y="163"/>
                </a:cubicBezTo>
                <a:cubicBezTo>
                  <a:pt x="113" y="140"/>
                  <a:pt x="113" y="140"/>
                  <a:pt x="113" y="140"/>
                </a:cubicBezTo>
                <a:cubicBezTo>
                  <a:pt x="127" y="163"/>
                  <a:pt x="127" y="163"/>
                  <a:pt x="127" y="163"/>
                </a:cubicBezTo>
                <a:cubicBezTo>
                  <a:pt x="134" y="163"/>
                  <a:pt x="134" y="163"/>
                  <a:pt x="134" y="163"/>
                </a:cubicBezTo>
                <a:cubicBezTo>
                  <a:pt x="134" y="128"/>
                  <a:pt x="134" y="128"/>
                  <a:pt x="134" y="128"/>
                </a:cubicBezTo>
                <a:cubicBezTo>
                  <a:pt x="128" y="128"/>
                  <a:pt x="128" y="128"/>
                  <a:pt x="128" y="128"/>
                </a:cubicBezTo>
                <a:cubicBezTo>
                  <a:pt x="128" y="151"/>
                  <a:pt x="128" y="151"/>
                  <a:pt x="128" y="151"/>
                </a:cubicBezTo>
                <a:lnTo>
                  <a:pt x="114" y="128"/>
                </a:lnTo>
                <a:close/>
                <a:moveTo>
                  <a:pt x="85" y="150"/>
                </a:moveTo>
                <a:cubicBezTo>
                  <a:pt x="88" y="150"/>
                  <a:pt x="91" y="150"/>
                  <a:pt x="92" y="149"/>
                </a:cubicBezTo>
                <a:cubicBezTo>
                  <a:pt x="93" y="149"/>
                  <a:pt x="95" y="148"/>
                  <a:pt x="96" y="148"/>
                </a:cubicBezTo>
                <a:cubicBezTo>
                  <a:pt x="97" y="147"/>
                  <a:pt x="98" y="146"/>
                  <a:pt x="99" y="144"/>
                </a:cubicBezTo>
                <a:cubicBezTo>
                  <a:pt x="100" y="143"/>
                  <a:pt x="100" y="141"/>
                  <a:pt x="100" y="139"/>
                </a:cubicBezTo>
                <a:cubicBezTo>
                  <a:pt x="100" y="136"/>
                  <a:pt x="99" y="134"/>
                  <a:pt x="98" y="132"/>
                </a:cubicBezTo>
                <a:cubicBezTo>
                  <a:pt x="97" y="130"/>
                  <a:pt x="95" y="129"/>
                  <a:pt x="93" y="129"/>
                </a:cubicBezTo>
                <a:cubicBezTo>
                  <a:pt x="92" y="128"/>
                  <a:pt x="89" y="128"/>
                  <a:pt x="85" y="128"/>
                </a:cubicBezTo>
                <a:cubicBezTo>
                  <a:pt x="74" y="128"/>
                  <a:pt x="74" y="128"/>
                  <a:pt x="74" y="128"/>
                </a:cubicBezTo>
                <a:cubicBezTo>
                  <a:pt x="74" y="163"/>
                  <a:pt x="74" y="163"/>
                  <a:pt x="74" y="163"/>
                </a:cubicBezTo>
                <a:cubicBezTo>
                  <a:pt x="81" y="163"/>
                  <a:pt x="81" y="163"/>
                  <a:pt x="81" y="163"/>
                </a:cubicBezTo>
                <a:cubicBezTo>
                  <a:pt x="81" y="150"/>
                  <a:pt x="81" y="150"/>
                  <a:pt x="81" y="150"/>
                </a:cubicBezTo>
                <a:lnTo>
                  <a:pt x="85" y="150"/>
                </a:lnTo>
                <a:close/>
                <a:moveTo>
                  <a:pt x="174" y="144"/>
                </a:moveTo>
                <a:cubicBezTo>
                  <a:pt x="159" y="144"/>
                  <a:pt x="159" y="144"/>
                  <a:pt x="159" y="144"/>
                </a:cubicBezTo>
                <a:cubicBezTo>
                  <a:pt x="159" y="150"/>
                  <a:pt x="159" y="150"/>
                  <a:pt x="159" y="150"/>
                </a:cubicBezTo>
                <a:cubicBezTo>
                  <a:pt x="167" y="150"/>
                  <a:pt x="167" y="150"/>
                  <a:pt x="167" y="150"/>
                </a:cubicBezTo>
                <a:cubicBezTo>
                  <a:pt x="167" y="154"/>
                  <a:pt x="167" y="154"/>
                  <a:pt x="167" y="154"/>
                </a:cubicBezTo>
                <a:cubicBezTo>
                  <a:pt x="166" y="155"/>
                  <a:pt x="164" y="156"/>
                  <a:pt x="163" y="156"/>
                </a:cubicBezTo>
                <a:cubicBezTo>
                  <a:pt x="161" y="157"/>
                  <a:pt x="160" y="157"/>
                  <a:pt x="158" y="157"/>
                </a:cubicBezTo>
                <a:cubicBezTo>
                  <a:pt x="156" y="157"/>
                  <a:pt x="153" y="156"/>
                  <a:pt x="151" y="154"/>
                </a:cubicBezTo>
                <a:cubicBezTo>
                  <a:pt x="150" y="152"/>
                  <a:pt x="149" y="149"/>
                  <a:pt x="149" y="145"/>
                </a:cubicBezTo>
                <a:cubicBezTo>
                  <a:pt x="149" y="141"/>
                  <a:pt x="150" y="138"/>
                  <a:pt x="151" y="137"/>
                </a:cubicBezTo>
                <a:cubicBezTo>
                  <a:pt x="153" y="135"/>
                  <a:pt x="156" y="134"/>
                  <a:pt x="159" y="134"/>
                </a:cubicBezTo>
                <a:cubicBezTo>
                  <a:pt x="161" y="134"/>
                  <a:pt x="162" y="134"/>
                  <a:pt x="164" y="135"/>
                </a:cubicBezTo>
                <a:cubicBezTo>
                  <a:pt x="165" y="136"/>
                  <a:pt x="166" y="137"/>
                  <a:pt x="166" y="139"/>
                </a:cubicBezTo>
                <a:cubicBezTo>
                  <a:pt x="173" y="138"/>
                  <a:pt x="173" y="138"/>
                  <a:pt x="173" y="138"/>
                </a:cubicBezTo>
                <a:cubicBezTo>
                  <a:pt x="172" y="135"/>
                  <a:pt x="171" y="132"/>
                  <a:pt x="169" y="130"/>
                </a:cubicBezTo>
                <a:cubicBezTo>
                  <a:pt x="166" y="129"/>
                  <a:pt x="163" y="128"/>
                  <a:pt x="159" y="128"/>
                </a:cubicBezTo>
                <a:cubicBezTo>
                  <a:pt x="155" y="128"/>
                  <a:pt x="153" y="128"/>
                  <a:pt x="150" y="129"/>
                </a:cubicBezTo>
                <a:cubicBezTo>
                  <a:pt x="147" y="131"/>
                  <a:pt x="145" y="133"/>
                  <a:pt x="144" y="136"/>
                </a:cubicBezTo>
                <a:cubicBezTo>
                  <a:pt x="142" y="139"/>
                  <a:pt x="141" y="142"/>
                  <a:pt x="141" y="145"/>
                </a:cubicBezTo>
                <a:cubicBezTo>
                  <a:pt x="141" y="149"/>
                  <a:pt x="142" y="152"/>
                  <a:pt x="144" y="154"/>
                </a:cubicBezTo>
                <a:cubicBezTo>
                  <a:pt x="145" y="157"/>
                  <a:pt x="147" y="159"/>
                  <a:pt x="150" y="161"/>
                </a:cubicBezTo>
                <a:cubicBezTo>
                  <a:pt x="152" y="162"/>
                  <a:pt x="155" y="163"/>
                  <a:pt x="159" y="163"/>
                </a:cubicBezTo>
                <a:cubicBezTo>
                  <a:pt x="162" y="163"/>
                  <a:pt x="165" y="163"/>
                  <a:pt x="167" y="162"/>
                </a:cubicBezTo>
                <a:cubicBezTo>
                  <a:pt x="170" y="161"/>
                  <a:pt x="172" y="159"/>
                  <a:pt x="174" y="158"/>
                </a:cubicBezTo>
                <a:lnTo>
                  <a:pt x="174" y="144"/>
                </a:lnTo>
                <a:close/>
                <a:moveTo>
                  <a:pt x="81" y="134"/>
                </a:moveTo>
                <a:cubicBezTo>
                  <a:pt x="84" y="134"/>
                  <a:pt x="84" y="134"/>
                  <a:pt x="84" y="134"/>
                </a:cubicBezTo>
                <a:cubicBezTo>
                  <a:pt x="86" y="134"/>
                  <a:pt x="88" y="134"/>
                  <a:pt x="89" y="134"/>
                </a:cubicBezTo>
                <a:cubicBezTo>
                  <a:pt x="90" y="135"/>
                  <a:pt x="91" y="135"/>
                  <a:pt x="92" y="136"/>
                </a:cubicBezTo>
                <a:cubicBezTo>
                  <a:pt x="92" y="137"/>
                  <a:pt x="93" y="138"/>
                  <a:pt x="93" y="139"/>
                </a:cubicBezTo>
                <a:cubicBezTo>
                  <a:pt x="93" y="140"/>
                  <a:pt x="93" y="141"/>
                  <a:pt x="92" y="142"/>
                </a:cubicBezTo>
                <a:cubicBezTo>
                  <a:pt x="91" y="142"/>
                  <a:pt x="91" y="143"/>
                  <a:pt x="90" y="143"/>
                </a:cubicBezTo>
                <a:cubicBezTo>
                  <a:pt x="89" y="144"/>
                  <a:pt x="87" y="144"/>
                  <a:pt x="84" y="144"/>
                </a:cubicBezTo>
                <a:cubicBezTo>
                  <a:pt x="81" y="144"/>
                  <a:pt x="81" y="144"/>
                  <a:pt x="81" y="144"/>
                </a:cubicBezTo>
                <a:lnTo>
                  <a:pt x="81" y="134"/>
                </a:lnTo>
                <a:close/>
                <a:moveTo>
                  <a:pt x="16" y="97"/>
                </a:moveTo>
                <a:cubicBezTo>
                  <a:pt x="16" y="73"/>
                  <a:pt x="16" y="73"/>
                  <a:pt x="16" y="73"/>
                </a:cubicBezTo>
                <a:cubicBezTo>
                  <a:pt x="40" y="73"/>
                  <a:pt x="40" y="73"/>
                  <a:pt x="40" y="73"/>
                </a:cubicBezTo>
                <a:cubicBezTo>
                  <a:pt x="40" y="97"/>
                  <a:pt x="40" y="97"/>
                  <a:pt x="40" y="97"/>
                </a:cubicBezTo>
                <a:lnTo>
                  <a:pt x="16" y="97"/>
                </a:lnTo>
                <a:close/>
                <a:moveTo>
                  <a:pt x="40" y="49"/>
                </a:moveTo>
                <a:cubicBezTo>
                  <a:pt x="64" y="49"/>
                  <a:pt x="64" y="49"/>
                  <a:pt x="64" y="49"/>
                </a:cubicBezTo>
                <a:cubicBezTo>
                  <a:pt x="64" y="73"/>
                  <a:pt x="64" y="73"/>
                  <a:pt x="64" y="73"/>
                </a:cubicBezTo>
                <a:cubicBezTo>
                  <a:pt x="40" y="73"/>
                  <a:pt x="40" y="73"/>
                  <a:pt x="40" y="73"/>
                </a:cubicBezTo>
                <a:lnTo>
                  <a:pt x="40" y="49"/>
                </a:lnTo>
                <a:close/>
                <a:moveTo>
                  <a:pt x="16" y="25"/>
                </a:moveTo>
                <a:cubicBezTo>
                  <a:pt x="40" y="25"/>
                  <a:pt x="40" y="25"/>
                  <a:pt x="40" y="25"/>
                </a:cubicBezTo>
                <a:cubicBezTo>
                  <a:pt x="40" y="49"/>
                  <a:pt x="40" y="49"/>
                  <a:pt x="40" y="49"/>
                </a:cubicBezTo>
                <a:cubicBezTo>
                  <a:pt x="16" y="49"/>
                  <a:pt x="16" y="49"/>
                  <a:pt x="16" y="49"/>
                </a:cubicBezTo>
                <a:lnTo>
                  <a:pt x="16" y="25"/>
                </a:lnTo>
                <a:close/>
                <a:moveTo>
                  <a:pt x="88" y="25"/>
                </a:moveTo>
                <a:cubicBezTo>
                  <a:pt x="88" y="49"/>
                  <a:pt x="88" y="49"/>
                  <a:pt x="88" y="49"/>
                </a:cubicBezTo>
                <a:cubicBezTo>
                  <a:pt x="64" y="49"/>
                  <a:pt x="64" y="49"/>
                  <a:pt x="64" y="49"/>
                </a:cubicBezTo>
                <a:cubicBezTo>
                  <a:pt x="64" y="25"/>
                  <a:pt x="64" y="25"/>
                  <a:pt x="64" y="25"/>
                </a:cubicBezTo>
                <a:lnTo>
                  <a:pt x="88" y="25"/>
                </a:lnTo>
                <a:close/>
                <a:moveTo>
                  <a:pt x="88" y="97"/>
                </a:moveTo>
                <a:cubicBezTo>
                  <a:pt x="64" y="97"/>
                  <a:pt x="64" y="97"/>
                  <a:pt x="64" y="97"/>
                </a:cubicBezTo>
                <a:cubicBezTo>
                  <a:pt x="64" y="73"/>
                  <a:pt x="64" y="73"/>
                  <a:pt x="64" y="73"/>
                </a:cubicBezTo>
                <a:cubicBezTo>
                  <a:pt x="88" y="73"/>
                  <a:pt x="88" y="73"/>
                  <a:pt x="88" y="73"/>
                </a:cubicBezTo>
                <a:lnTo>
                  <a:pt x="88" y="9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dirty="0"/>
          </a:p>
        </p:txBody>
      </p:sp>
      <p:sp>
        <p:nvSpPr>
          <p:cNvPr id="20495" name="直接连接符 6">
            <a:extLst>
              <a:ext uri="{FF2B5EF4-FFF2-40B4-BE49-F238E27FC236}">
                <a16:creationId xmlns:a16="http://schemas.microsoft.com/office/drawing/2014/main" id="{0846876C-F301-4B1E-8765-24B3D735CE93}"/>
              </a:ext>
            </a:extLst>
          </p:cNvPr>
          <p:cNvSpPr>
            <a:spLocks noChangeShapeType="1"/>
          </p:cNvSpPr>
          <p:nvPr/>
        </p:nvSpPr>
        <p:spPr bwMode="auto">
          <a:xfrm>
            <a:off x="768350" y="2036762"/>
            <a:ext cx="10056668"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493" name="直接连接符 24">
            <a:extLst>
              <a:ext uri="{FF2B5EF4-FFF2-40B4-BE49-F238E27FC236}">
                <a16:creationId xmlns:a16="http://schemas.microsoft.com/office/drawing/2014/main" id="{2C83EC44-A849-4468-8C38-AA8C25A92E8E}"/>
              </a:ext>
            </a:extLst>
          </p:cNvPr>
          <p:cNvSpPr>
            <a:spLocks noChangeShapeType="1"/>
          </p:cNvSpPr>
          <p:nvPr/>
        </p:nvSpPr>
        <p:spPr bwMode="auto">
          <a:xfrm flipV="1">
            <a:off x="768350" y="3133725"/>
            <a:ext cx="10056668"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491" name="直接连接符 28">
            <a:extLst>
              <a:ext uri="{FF2B5EF4-FFF2-40B4-BE49-F238E27FC236}">
                <a16:creationId xmlns:a16="http://schemas.microsoft.com/office/drawing/2014/main" id="{BA415FAE-3955-4A55-8E7B-CCD9647727BC}"/>
              </a:ext>
            </a:extLst>
          </p:cNvPr>
          <p:cNvSpPr>
            <a:spLocks noChangeShapeType="1"/>
          </p:cNvSpPr>
          <p:nvPr/>
        </p:nvSpPr>
        <p:spPr bwMode="auto">
          <a:xfrm>
            <a:off x="768349" y="4008632"/>
            <a:ext cx="10056668" cy="2"/>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489" name="直接连接符 32">
            <a:extLst>
              <a:ext uri="{FF2B5EF4-FFF2-40B4-BE49-F238E27FC236}">
                <a16:creationId xmlns:a16="http://schemas.microsoft.com/office/drawing/2014/main" id="{2BC0C49C-4DDF-4E9A-A3D9-EEA8439704E2}"/>
              </a:ext>
            </a:extLst>
          </p:cNvPr>
          <p:cNvSpPr>
            <a:spLocks noChangeShapeType="1"/>
          </p:cNvSpPr>
          <p:nvPr/>
        </p:nvSpPr>
        <p:spPr bwMode="auto">
          <a:xfrm>
            <a:off x="768347" y="4883540"/>
            <a:ext cx="10056669"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32">
            <a:extLst>
              <a:ext uri="{FF2B5EF4-FFF2-40B4-BE49-F238E27FC236}">
                <a16:creationId xmlns:a16="http://schemas.microsoft.com/office/drawing/2014/main" id="{FD47B317-E777-4D80-94E8-E0D67650D179}"/>
              </a:ext>
            </a:extLst>
          </p:cNvPr>
          <p:cNvSpPr>
            <a:spLocks noChangeShapeType="1"/>
          </p:cNvSpPr>
          <p:nvPr/>
        </p:nvSpPr>
        <p:spPr bwMode="auto">
          <a:xfrm>
            <a:off x="768347" y="5654776"/>
            <a:ext cx="10056669"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dirty="0"/>
          </a:p>
        </p:txBody>
      </p:sp>
      <p:sp>
        <p:nvSpPr>
          <p:cNvPr id="19" name="直接连接符 32">
            <a:extLst>
              <a:ext uri="{FF2B5EF4-FFF2-40B4-BE49-F238E27FC236}">
                <a16:creationId xmlns:a16="http://schemas.microsoft.com/office/drawing/2014/main" id="{AE32DC3F-849A-4241-B0ED-CEE47A13F1D8}"/>
              </a:ext>
            </a:extLst>
          </p:cNvPr>
          <p:cNvSpPr>
            <a:spLocks noChangeShapeType="1"/>
          </p:cNvSpPr>
          <p:nvPr/>
        </p:nvSpPr>
        <p:spPr bwMode="auto">
          <a:xfrm>
            <a:off x="768347" y="6264377"/>
            <a:ext cx="10056669"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32">
            <a:extLst>
              <a:ext uri="{FF2B5EF4-FFF2-40B4-BE49-F238E27FC236}">
                <a16:creationId xmlns:a16="http://schemas.microsoft.com/office/drawing/2014/main" id="{57EC23CD-136D-41FF-A2E0-F993B11B1B2F}"/>
              </a:ext>
            </a:extLst>
          </p:cNvPr>
          <p:cNvSpPr>
            <a:spLocks noChangeShapeType="1"/>
          </p:cNvSpPr>
          <p:nvPr/>
        </p:nvSpPr>
        <p:spPr bwMode="auto">
          <a:xfrm>
            <a:off x="768346" y="6853390"/>
            <a:ext cx="10056669" cy="1"/>
          </a:xfrm>
          <a:prstGeom prst="line">
            <a:avLst/>
          </a:prstGeom>
          <a:noFill/>
          <a:ln w="6350">
            <a:solidFill>
              <a:srgbClr val="FF9300"/>
            </a:solidFill>
            <a:bevel/>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流程图: 文档 8">
            <a:extLst>
              <a:ext uri="{FF2B5EF4-FFF2-40B4-BE49-F238E27FC236}">
                <a16:creationId xmlns:a16="http://schemas.microsoft.com/office/drawing/2014/main" id="{49861A6D-9564-4219-97B6-D669500296CC}"/>
              </a:ext>
            </a:extLst>
          </p:cNvPr>
          <p:cNvSpPr>
            <a:spLocks noChangeArrowheads="1"/>
          </p:cNvSpPr>
          <p:nvPr/>
        </p:nvSpPr>
        <p:spPr bwMode="auto">
          <a:xfrm>
            <a:off x="0" y="0"/>
            <a:ext cx="12192000" cy="5851525"/>
          </a:xfrm>
          <a:prstGeom prst="flowChartDocument">
            <a:avLst/>
          </a:prstGeom>
          <a:gradFill rotWithShape="1">
            <a:gsLst>
              <a:gs pos="0">
                <a:srgbClr val="299FFE"/>
              </a:gs>
              <a:gs pos="56999">
                <a:srgbClr val="1D8DE5"/>
              </a:gs>
              <a:gs pos="81999">
                <a:srgbClr val="1983D7"/>
              </a:gs>
              <a:gs pos="100000">
                <a:srgbClr val="1984D8"/>
              </a:gs>
            </a:gsLst>
            <a:lin ang="18900000" scaled="1"/>
          </a:gra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2" name="组合 1">
            <a:extLst>
              <a:ext uri="{FF2B5EF4-FFF2-40B4-BE49-F238E27FC236}">
                <a16:creationId xmlns:a16="http://schemas.microsoft.com/office/drawing/2014/main" id="{BBA5F47B-128A-4871-B9C8-EE94E6CAB660}"/>
              </a:ext>
            </a:extLst>
          </p:cNvPr>
          <p:cNvGrpSpPr/>
          <p:nvPr/>
        </p:nvGrpSpPr>
        <p:grpSpPr>
          <a:xfrm>
            <a:off x="2607366" y="1852264"/>
            <a:ext cx="7641160" cy="1576736"/>
            <a:chOff x="1426636" y="1755977"/>
            <a:chExt cx="7641160" cy="1576736"/>
          </a:xfrm>
        </p:grpSpPr>
        <p:sp>
          <p:nvSpPr>
            <p:cNvPr id="3" name="TextBox 2">
              <a:extLst>
                <a:ext uri="{FF2B5EF4-FFF2-40B4-BE49-F238E27FC236}">
                  <a16:creationId xmlns:a16="http://schemas.microsoft.com/office/drawing/2014/main" id="{665FA071-7861-4804-A28C-8DF9721D46C8}"/>
                </a:ext>
              </a:extLst>
            </p:cNvPr>
            <p:cNvSpPr>
              <a:spLocks noChangeArrowheads="1"/>
            </p:cNvSpPr>
            <p:nvPr/>
          </p:nvSpPr>
          <p:spPr bwMode="auto">
            <a:xfrm>
              <a:off x="3958705" y="1763053"/>
              <a:ext cx="51090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9600" b="1" dirty="0">
                  <a:solidFill>
                    <a:schemeClr val="bg1"/>
                  </a:solidFill>
                  <a:latin typeface="微软雅黑" panose="020B0503020204020204" pitchFamily="34" charset="-122"/>
                  <a:ea typeface="微软雅黑" panose="020B0503020204020204" pitchFamily="34" charset="-122"/>
                  <a:sym typeface="Arial Unicode MS" pitchFamily="34" charset="-122"/>
                </a:rPr>
                <a:t>谢谢观赏</a:t>
              </a:r>
            </a:p>
          </p:txBody>
        </p:sp>
        <p:pic>
          <p:nvPicPr>
            <p:cNvPr id="4" name="图片 3">
              <a:extLst>
                <a:ext uri="{FF2B5EF4-FFF2-40B4-BE49-F238E27FC236}">
                  <a16:creationId xmlns:a16="http://schemas.microsoft.com/office/drawing/2014/main" id="{71488A37-A622-42A3-AC9C-33105A96C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636" y="1755977"/>
              <a:ext cx="1558027" cy="1558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文档前的准备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1.1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愿景与范围文档</a:t>
            </a:r>
          </a:p>
        </p:txBody>
      </p:sp>
      <p:pic>
        <p:nvPicPr>
          <p:cNvPr id="6" name="图片 5">
            <a:extLst>
              <a:ext uri="{FF2B5EF4-FFF2-40B4-BE49-F238E27FC236}">
                <a16:creationId xmlns:a16="http://schemas.microsoft.com/office/drawing/2014/main" id="{277D31EB-70E3-4DCB-BF2B-5A311F069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40" y="2349009"/>
            <a:ext cx="10998417" cy="4251063"/>
          </a:xfrm>
          <a:prstGeom prst="rect">
            <a:avLst/>
          </a:prstGeom>
        </p:spPr>
      </p:pic>
      <p:grpSp>
        <p:nvGrpSpPr>
          <p:cNvPr id="3" name="组合 2">
            <a:extLst>
              <a:ext uri="{FF2B5EF4-FFF2-40B4-BE49-F238E27FC236}">
                <a16:creationId xmlns:a16="http://schemas.microsoft.com/office/drawing/2014/main" id="{73CC1943-57C3-46B1-AC83-FD2D4ABE1FDD}"/>
              </a:ext>
            </a:extLst>
          </p:cNvPr>
          <p:cNvGrpSpPr/>
          <p:nvPr/>
        </p:nvGrpSpPr>
        <p:grpSpPr>
          <a:xfrm>
            <a:off x="1546059" y="1887344"/>
            <a:ext cx="2052961" cy="461665"/>
            <a:chOff x="1143000" y="1929903"/>
            <a:chExt cx="2052961" cy="461665"/>
          </a:xfrm>
        </p:grpSpPr>
        <p:sp>
          <p:nvSpPr>
            <p:cNvPr id="5127" name="燕尾形 18">
              <a:extLst>
                <a:ext uri="{FF2B5EF4-FFF2-40B4-BE49-F238E27FC236}">
                  <a16:creationId xmlns:a16="http://schemas.microsoft.com/office/drawing/2014/main" id="{946F0C80-49EE-4359-A02F-0E2B0D90B686}"/>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20" name="文本框 1">
              <a:extLst>
                <a:ext uri="{FF2B5EF4-FFF2-40B4-BE49-F238E27FC236}">
                  <a16:creationId xmlns:a16="http://schemas.microsoft.com/office/drawing/2014/main" id="{9B8BFA22-2494-4438-BC86-F006CF4A7C2F}"/>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鱼骨图</a:t>
              </a:r>
            </a:p>
          </p:txBody>
        </p:sp>
      </p:grpSp>
    </p:spTree>
    <p:extLst>
      <p:ext uri="{BB962C8B-B14F-4D97-AF65-F5344CB8AC3E}">
        <p14:creationId xmlns:p14="http://schemas.microsoft.com/office/powerpoint/2010/main" val="17575334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上下文图</a:t>
            </a:r>
          </a:p>
        </p:txBody>
      </p:sp>
      <p:grpSp>
        <p:nvGrpSpPr>
          <p:cNvPr id="13" name="组合 12">
            <a:extLst>
              <a:ext uri="{FF2B5EF4-FFF2-40B4-BE49-F238E27FC236}">
                <a16:creationId xmlns:a16="http://schemas.microsoft.com/office/drawing/2014/main" id="{AE6D0190-1A30-4C64-B29D-14EF432CC95A}"/>
              </a:ext>
            </a:extLst>
          </p:cNvPr>
          <p:cNvGrpSpPr/>
          <p:nvPr/>
        </p:nvGrpSpPr>
        <p:grpSpPr>
          <a:xfrm>
            <a:off x="1546059" y="1887344"/>
            <a:ext cx="2321853" cy="461665"/>
            <a:chOff x="1143000" y="1929903"/>
            <a:chExt cx="2321853" cy="461665"/>
          </a:xfrm>
        </p:grpSpPr>
        <p:sp>
          <p:nvSpPr>
            <p:cNvPr id="14" name="燕尾形 18">
              <a:extLst>
                <a:ext uri="{FF2B5EF4-FFF2-40B4-BE49-F238E27FC236}">
                  <a16:creationId xmlns:a16="http://schemas.microsoft.com/office/drawing/2014/main" id="{5FB22288-87A5-4FEC-88F9-7FDBD10FAA38}"/>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F8AB9169-CF10-4CEB-A9B7-60FDA16AD98D}"/>
                </a:ext>
              </a:extLst>
            </p:cNvPr>
            <p:cNvSpPr>
              <a:spLocks noChangeArrowheads="1"/>
            </p:cNvSpPr>
            <p:nvPr/>
          </p:nvSpPr>
          <p:spPr bwMode="auto">
            <a:xfrm>
              <a:off x="1515888" y="1929903"/>
              <a:ext cx="1948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上下文图</a:t>
              </a:r>
            </a:p>
          </p:txBody>
        </p:sp>
      </p:grpSp>
      <p:pic>
        <p:nvPicPr>
          <p:cNvPr id="3074" name="图片 1">
            <a:extLst>
              <a:ext uri="{FF2B5EF4-FFF2-40B4-BE49-F238E27FC236}">
                <a16:creationId xmlns:a16="http://schemas.microsoft.com/office/drawing/2014/main" id="{A3D67D09-2F5F-47D8-8F0E-2D06F43D6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764" y="1431856"/>
            <a:ext cx="7905965" cy="523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7958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1.3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用户群分类文档</a:t>
            </a:r>
          </a:p>
        </p:txBody>
      </p:sp>
      <p:grpSp>
        <p:nvGrpSpPr>
          <p:cNvPr id="13" name="组合 12">
            <a:extLst>
              <a:ext uri="{FF2B5EF4-FFF2-40B4-BE49-F238E27FC236}">
                <a16:creationId xmlns:a16="http://schemas.microsoft.com/office/drawing/2014/main" id="{DEA6C360-A0CE-4560-A9B0-90ED31C8AE56}"/>
              </a:ext>
            </a:extLst>
          </p:cNvPr>
          <p:cNvGrpSpPr/>
          <p:nvPr/>
        </p:nvGrpSpPr>
        <p:grpSpPr>
          <a:xfrm>
            <a:off x="1546059" y="1887344"/>
            <a:ext cx="2052961" cy="461665"/>
            <a:chOff x="1143000" y="1929903"/>
            <a:chExt cx="2052961" cy="461665"/>
          </a:xfrm>
        </p:grpSpPr>
        <p:sp>
          <p:nvSpPr>
            <p:cNvPr id="14" name="燕尾形 18">
              <a:extLst>
                <a:ext uri="{FF2B5EF4-FFF2-40B4-BE49-F238E27FC236}">
                  <a16:creationId xmlns:a16="http://schemas.microsoft.com/office/drawing/2014/main" id="{15DC08CD-E9F8-4A71-8F6E-B1F117797F65}"/>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D674C83D-DEF8-431B-9C81-3A52FF86073E}"/>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用户群类</a:t>
              </a:r>
            </a:p>
          </p:txBody>
        </p:sp>
      </p:grpSp>
      <p:pic>
        <p:nvPicPr>
          <p:cNvPr id="3" name="图片 2">
            <a:extLst>
              <a:ext uri="{FF2B5EF4-FFF2-40B4-BE49-F238E27FC236}">
                <a16:creationId xmlns:a16="http://schemas.microsoft.com/office/drawing/2014/main" id="{31837395-50EE-4C58-9E37-2B963A9D57FD}"/>
              </a:ext>
            </a:extLst>
          </p:cNvPr>
          <p:cNvPicPr>
            <a:picLocks noChangeAspect="1"/>
          </p:cNvPicPr>
          <p:nvPr/>
        </p:nvPicPr>
        <p:blipFill>
          <a:blip r:embed="rId2"/>
          <a:stretch>
            <a:fillRect/>
          </a:stretch>
        </p:blipFill>
        <p:spPr>
          <a:xfrm>
            <a:off x="1546059" y="2526805"/>
            <a:ext cx="8455124" cy="4210138"/>
          </a:xfrm>
          <a:prstGeom prst="rect">
            <a:avLst/>
          </a:prstGeom>
        </p:spPr>
      </p:pic>
    </p:spTree>
    <p:extLst>
      <p:ext uri="{BB962C8B-B14F-4D97-AF65-F5344CB8AC3E}">
        <p14:creationId xmlns:p14="http://schemas.microsoft.com/office/powerpoint/2010/main" val="13555975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1.3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用户群分类文档</a:t>
            </a:r>
          </a:p>
        </p:txBody>
      </p:sp>
      <p:grpSp>
        <p:nvGrpSpPr>
          <p:cNvPr id="13" name="组合 12">
            <a:extLst>
              <a:ext uri="{FF2B5EF4-FFF2-40B4-BE49-F238E27FC236}">
                <a16:creationId xmlns:a16="http://schemas.microsoft.com/office/drawing/2014/main" id="{DEA6C360-A0CE-4560-A9B0-90ED31C8AE56}"/>
              </a:ext>
            </a:extLst>
          </p:cNvPr>
          <p:cNvGrpSpPr/>
          <p:nvPr/>
        </p:nvGrpSpPr>
        <p:grpSpPr>
          <a:xfrm>
            <a:off x="1546059" y="1887344"/>
            <a:ext cx="2052961" cy="461665"/>
            <a:chOff x="1143000" y="1929903"/>
            <a:chExt cx="2052961" cy="461665"/>
          </a:xfrm>
        </p:grpSpPr>
        <p:sp>
          <p:nvSpPr>
            <p:cNvPr id="14" name="燕尾形 18">
              <a:extLst>
                <a:ext uri="{FF2B5EF4-FFF2-40B4-BE49-F238E27FC236}">
                  <a16:creationId xmlns:a16="http://schemas.microsoft.com/office/drawing/2014/main" id="{15DC08CD-E9F8-4A71-8F6E-B1F117797F65}"/>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D674C83D-DEF8-431B-9C81-3A52FF86073E}"/>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用户代表</a:t>
              </a:r>
            </a:p>
          </p:txBody>
        </p:sp>
      </p:grpSp>
      <p:pic>
        <p:nvPicPr>
          <p:cNvPr id="2" name="图片 1">
            <a:extLst>
              <a:ext uri="{FF2B5EF4-FFF2-40B4-BE49-F238E27FC236}">
                <a16:creationId xmlns:a16="http://schemas.microsoft.com/office/drawing/2014/main" id="{21A31513-5FD7-4C70-A988-4EA25FF1F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943" y="2436361"/>
            <a:ext cx="6397330" cy="4391025"/>
          </a:xfrm>
          <a:prstGeom prst="rect">
            <a:avLst/>
          </a:prstGeom>
        </p:spPr>
      </p:pic>
      <p:pic>
        <p:nvPicPr>
          <p:cNvPr id="4" name="图片 3">
            <a:extLst>
              <a:ext uri="{FF2B5EF4-FFF2-40B4-BE49-F238E27FC236}">
                <a16:creationId xmlns:a16="http://schemas.microsoft.com/office/drawing/2014/main" id="{02144C73-2310-4881-B7F3-730C2ECEF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943" y="2436360"/>
            <a:ext cx="7650254" cy="4391025"/>
          </a:xfrm>
          <a:prstGeom prst="rect">
            <a:avLst/>
          </a:prstGeom>
        </p:spPr>
      </p:pic>
      <p:pic>
        <p:nvPicPr>
          <p:cNvPr id="5" name="图片 4">
            <a:extLst>
              <a:ext uri="{FF2B5EF4-FFF2-40B4-BE49-F238E27FC236}">
                <a16:creationId xmlns:a16="http://schemas.microsoft.com/office/drawing/2014/main" id="{854B6DAA-BCEC-4BFD-8255-899F822B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943" y="2436359"/>
            <a:ext cx="7703552" cy="4391025"/>
          </a:xfrm>
          <a:prstGeom prst="rect">
            <a:avLst/>
          </a:prstGeom>
        </p:spPr>
      </p:pic>
      <p:pic>
        <p:nvPicPr>
          <p:cNvPr id="6" name="图片 5">
            <a:extLst>
              <a:ext uri="{FF2B5EF4-FFF2-40B4-BE49-F238E27FC236}">
                <a16:creationId xmlns:a16="http://schemas.microsoft.com/office/drawing/2014/main" id="{D5B8C5DE-501B-43B9-BCFA-C7E0F6F6A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943" y="2423893"/>
            <a:ext cx="7643948" cy="4391024"/>
          </a:xfrm>
          <a:prstGeom prst="rect">
            <a:avLst/>
          </a:prstGeom>
        </p:spPr>
      </p:pic>
      <p:pic>
        <p:nvPicPr>
          <p:cNvPr id="7" name="图片 6">
            <a:extLst>
              <a:ext uri="{FF2B5EF4-FFF2-40B4-BE49-F238E27FC236}">
                <a16:creationId xmlns:a16="http://schemas.microsoft.com/office/drawing/2014/main" id="{C0BE569E-16E3-435D-9879-11709DC40B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376" y="2423892"/>
            <a:ext cx="7690686" cy="4391024"/>
          </a:xfrm>
          <a:prstGeom prst="rect">
            <a:avLst/>
          </a:prstGeom>
        </p:spPr>
      </p:pic>
    </p:spTree>
    <p:extLst>
      <p:ext uri="{BB962C8B-B14F-4D97-AF65-F5344CB8AC3E}">
        <p14:creationId xmlns:p14="http://schemas.microsoft.com/office/powerpoint/2010/main" val="1681848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EFA42220-7CA4-4683-B3A1-CFC67CB4079E}"/>
              </a:ext>
            </a:extLst>
          </p:cNvPr>
          <p:cNvGrpSpPr>
            <a:grpSpLocks/>
          </p:cNvGrpSpPr>
          <p:nvPr/>
        </p:nvGrpSpPr>
        <p:grpSpPr bwMode="auto">
          <a:xfrm>
            <a:off x="736600" y="420688"/>
            <a:ext cx="514350" cy="454025"/>
            <a:chOff x="0" y="0"/>
            <a:chExt cx="1670050" cy="1473200"/>
          </a:xfrm>
        </p:grpSpPr>
        <p:sp>
          <p:nvSpPr>
            <p:cNvPr id="5133" name="Freeform 62">
              <a:extLst>
                <a:ext uri="{FF2B5EF4-FFF2-40B4-BE49-F238E27FC236}">
                  <a16:creationId xmlns:a16="http://schemas.microsoft.com/office/drawing/2014/main" id="{3A8F1F75-D618-40F4-A2EE-2DF6EA47E643}"/>
                </a:ext>
              </a:extLst>
            </p:cNvPr>
            <p:cNvSpPr>
              <a:spLocks noChangeArrowheads="1"/>
            </p:cNvSpPr>
            <p:nvPr/>
          </p:nvSpPr>
          <p:spPr bwMode="auto">
            <a:xfrm>
              <a:off x="263525" y="0"/>
              <a:ext cx="1406525" cy="1335088"/>
            </a:xfrm>
            <a:custGeom>
              <a:avLst/>
              <a:gdLst>
                <a:gd name="T0" fmla="*/ 2147483646 w 478"/>
                <a:gd name="T1" fmla="*/ 2147483646 h 455"/>
                <a:gd name="T2" fmla="*/ 2147483646 w 478"/>
                <a:gd name="T3" fmla="*/ 2147483646 h 455"/>
                <a:gd name="T4" fmla="*/ 2147483646 w 478"/>
                <a:gd name="T5" fmla="*/ 2147483646 h 455"/>
                <a:gd name="T6" fmla="*/ 0 w 478"/>
                <a:gd name="T7" fmla="*/ 2147483646 h 455"/>
                <a:gd name="T8" fmla="*/ 2147483646 w 478"/>
                <a:gd name="T9" fmla="*/ 2147483646 h 455"/>
                <a:gd name="T10" fmla="*/ 2147483646 w 478"/>
                <a:gd name="T11" fmla="*/ 2147483646 h 455"/>
                <a:gd name="T12" fmla="*/ 2147483646 w 478"/>
                <a:gd name="T13" fmla="*/ 2147483646 h 455"/>
                <a:gd name="T14" fmla="*/ 2147483646 w 478"/>
                <a:gd name="T15" fmla="*/ 2147483646 h 455"/>
                <a:gd name="T16" fmla="*/ 2147483646 w 478"/>
                <a:gd name="T17" fmla="*/ 2147483646 h 455"/>
                <a:gd name="T18" fmla="*/ 2147483646 w 478"/>
                <a:gd name="T19" fmla="*/ 2147483646 h 455"/>
                <a:gd name="T20" fmla="*/ 2147483646 w 478"/>
                <a:gd name="T21" fmla="*/ 2147483646 h 455"/>
                <a:gd name="T22" fmla="*/ 2147483646 w 478"/>
                <a:gd name="T23" fmla="*/ 2147483646 h 455"/>
                <a:gd name="T24" fmla="*/ 2147483646 w 478"/>
                <a:gd name="T25" fmla="*/ 2147483646 h 455"/>
                <a:gd name="T26" fmla="*/ 2147483646 w 478"/>
                <a:gd name="T27" fmla="*/ 2147483646 h 455"/>
                <a:gd name="T28" fmla="*/ 2147483646 w 478"/>
                <a:gd name="T29" fmla="*/ 2147483646 h 4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455"/>
                <a:gd name="T47" fmla="*/ 478 w 478"/>
                <a:gd name="T48" fmla="*/ 455 h 4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4" name="Freeform 63">
              <a:extLst>
                <a:ext uri="{FF2B5EF4-FFF2-40B4-BE49-F238E27FC236}">
                  <a16:creationId xmlns:a16="http://schemas.microsoft.com/office/drawing/2014/main" id="{560BFBAF-EBDF-4992-A4C7-26ADEE7E96FF}"/>
                </a:ext>
              </a:extLst>
            </p:cNvPr>
            <p:cNvSpPr>
              <a:spLocks noChangeArrowheads="1"/>
            </p:cNvSpPr>
            <p:nvPr/>
          </p:nvSpPr>
          <p:spPr bwMode="auto">
            <a:xfrm>
              <a:off x="369887" y="123825"/>
              <a:ext cx="1173163" cy="1093788"/>
            </a:xfrm>
            <a:custGeom>
              <a:avLst/>
              <a:gdLst>
                <a:gd name="T0" fmla="*/ 2147483646 w 399"/>
                <a:gd name="T1" fmla="*/ 2147483646 h 373"/>
                <a:gd name="T2" fmla="*/ 2147483646 w 399"/>
                <a:gd name="T3" fmla="*/ 2147483646 h 373"/>
                <a:gd name="T4" fmla="*/ 2147483646 w 399"/>
                <a:gd name="T5" fmla="*/ 2147483646 h 373"/>
                <a:gd name="T6" fmla="*/ 2147483646 w 399"/>
                <a:gd name="T7" fmla="*/ 2147483646 h 373"/>
                <a:gd name="T8" fmla="*/ 2147483646 w 399"/>
                <a:gd name="T9" fmla="*/ 2147483646 h 373"/>
                <a:gd name="T10" fmla="*/ 2147483646 w 399"/>
                <a:gd name="T11" fmla="*/ 2147483646 h 373"/>
                <a:gd name="T12" fmla="*/ 2147483646 w 399"/>
                <a:gd name="T13" fmla="*/ 2147483646 h 373"/>
                <a:gd name="T14" fmla="*/ 0 w 399"/>
                <a:gd name="T15" fmla="*/ 2147483646 h 373"/>
                <a:gd name="T16" fmla="*/ 2147483646 w 399"/>
                <a:gd name="T17" fmla="*/ 2147483646 h 373"/>
                <a:gd name="T18" fmla="*/ 2147483646 w 399"/>
                <a:gd name="T19" fmla="*/ 2147483646 h 373"/>
                <a:gd name="T20" fmla="*/ 2147483646 w 399"/>
                <a:gd name="T21" fmla="*/ 2147483646 h 373"/>
                <a:gd name="T22" fmla="*/ 2147483646 w 399"/>
                <a:gd name="T23" fmla="*/ 2147483646 h 373"/>
                <a:gd name="T24" fmla="*/ 2147483646 w 399"/>
                <a:gd name="T25" fmla="*/ 2147483646 h 373"/>
                <a:gd name="T26" fmla="*/ 2147483646 w 399"/>
                <a:gd name="T27" fmla="*/ 2147483646 h 373"/>
                <a:gd name="T28" fmla="*/ 2147483646 w 399"/>
                <a:gd name="T29" fmla="*/ 2147483646 h 373"/>
                <a:gd name="T30" fmla="*/ 2147483646 w 399"/>
                <a:gd name="T31" fmla="*/ 2147483646 h 373"/>
                <a:gd name="T32" fmla="*/ 2147483646 w 399"/>
                <a:gd name="T33" fmla="*/ 2147483646 h 373"/>
                <a:gd name="T34" fmla="*/ 2147483646 w 399"/>
                <a:gd name="T35" fmla="*/ 2147483646 h 373"/>
                <a:gd name="T36" fmla="*/ 2147483646 w 399"/>
                <a:gd name="T37" fmla="*/ 2147483646 h 373"/>
                <a:gd name="T38" fmla="*/ 2147483646 w 399"/>
                <a:gd name="T39" fmla="*/ 2147483646 h 373"/>
                <a:gd name="T40" fmla="*/ 2147483646 w 399"/>
                <a:gd name="T41" fmla="*/ 2147483646 h 373"/>
                <a:gd name="T42" fmla="*/ 2147483646 w 399"/>
                <a:gd name="T43" fmla="*/ 2147483646 h 373"/>
                <a:gd name="T44" fmla="*/ 2147483646 w 399"/>
                <a:gd name="T45" fmla="*/ 2147483646 h 3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373"/>
                <a:gd name="T71" fmla="*/ 399 w 399"/>
                <a:gd name="T72" fmla="*/ 373 h 3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5" name="Freeform 64">
              <a:extLst>
                <a:ext uri="{FF2B5EF4-FFF2-40B4-BE49-F238E27FC236}">
                  <a16:creationId xmlns:a16="http://schemas.microsoft.com/office/drawing/2014/main" id="{27B4A772-1E38-494C-B58D-DBA02EB44186}"/>
                </a:ext>
              </a:extLst>
            </p:cNvPr>
            <p:cNvSpPr>
              <a:spLocks noEditPoints="1" noChangeArrowheads="1"/>
            </p:cNvSpPr>
            <p:nvPr/>
          </p:nvSpPr>
          <p:spPr bwMode="auto">
            <a:xfrm>
              <a:off x="0" y="376237"/>
              <a:ext cx="1357313" cy="1096963"/>
            </a:xfrm>
            <a:custGeom>
              <a:avLst/>
              <a:gdLst>
                <a:gd name="T0" fmla="*/ 2147483646 w 462"/>
                <a:gd name="T1" fmla="*/ 2147483646 h 374"/>
                <a:gd name="T2" fmla="*/ 0 w 462"/>
                <a:gd name="T3" fmla="*/ 2147483646 h 374"/>
                <a:gd name="T4" fmla="*/ 0 w 462"/>
                <a:gd name="T5" fmla="*/ 2147483646 h 374"/>
                <a:gd name="T6" fmla="*/ 0 w 462"/>
                <a:gd name="T7" fmla="*/ 2147483646 h 374"/>
                <a:gd name="T8" fmla="*/ 2147483646 w 462"/>
                <a:gd name="T9" fmla="*/ 0 h 374"/>
                <a:gd name="T10" fmla="*/ 2147483646 w 462"/>
                <a:gd name="T11" fmla="*/ 0 h 374"/>
                <a:gd name="T12" fmla="*/ 2147483646 w 462"/>
                <a:gd name="T13" fmla="*/ 0 h 374"/>
                <a:gd name="T14" fmla="*/ 2147483646 w 462"/>
                <a:gd name="T15" fmla="*/ 2147483646 h 374"/>
                <a:gd name="T16" fmla="*/ 2147483646 w 462"/>
                <a:gd name="T17" fmla="*/ 2147483646 h 374"/>
                <a:gd name="T18" fmla="*/ 2147483646 w 462"/>
                <a:gd name="T19" fmla="*/ 2147483646 h 374"/>
                <a:gd name="T20" fmla="*/ 2147483646 w 462"/>
                <a:gd name="T21" fmla="*/ 2147483646 h 374"/>
                <a:gd name="T22" fmla="*/ 2147483646 w 462"/>
                <a:gd name="T23" fmla="*/ 2147483646 h 374"/>
                <a:gd name="T24" fmla="*/ 2147483646 w 462"/>
                <a:gd name="T25" fmla="*/ 2147483646 h 374"/>
                <a:gd name="T26" fmla="*/ 2147483646 w 462"/>
                <a:gd name="T27" fmla="*/ 2147483646 h 374"/>
                <a:gd name="T28" fmla="*/ 2147483646 w 462"/>
                <a:gd name="T29" fmla="*/ 2147483646 h 374"/>
                <a:gd name="T30" fmla="*/ 2147483646 w 462"/>
                <a:gd name="T31" fmla="*/ 2147483646 h 374"/>
                <a:gd name="T32" fmla="*/ 2147483646 w 462"/>
                <a:gd name="T33" fmla="*/ 2147483646 h 374"/>
                <a:gd name="T34" fmla="*/ 2147483646 w 462"/>
                <a:gd name="T35" fmla="*/ 2147483646 h 374"/>
                <a:gd name="T36" fmla="*/ 2147483646 w 462"/>
                <a:gd name="T37" fmla="*/ 2147483646 h 374"/>
                <a:gd name="T38" fmla="*/ 2147483646 w 462"/>
                <a:gd name="T39" fmla="*/ 2147483646 h 374"/>
                <a:gd name="T40" fmla="*/ 2147483646 w 462"/>
                <a:gd name="T41" fmla="*/ 2147483646 h 374"/>
                <a:gd name="T42" fmla="*/ 2147483646 w 462"/>
                <a:gd name="T43" fmla="*/ 2147483646 h 374"/>
                <a:gd name="T44" fmla="*/ 2147483646 w 462"/>
                <a:gd name="T45" fmla="*/ 2147483646 h 374"/>
                <a:gd name="T46" fmla="*/ 2147483646 w 462"/>
                <a:gd name="T47" fmla="*/ 2147483646 h 374"/>
                <a:gd name="T48" fmla="*/ 2147483646 w 462"/>
                <a:gd name="T49" fmla="*/ 2147483646 h 3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2"/>
                <a:gd name="T76" fmla="*/ 0 h 374"/>
                <a:gd name="T77" fmla="*/ 462 w 462"/>
                <a:gd name="T78" fmla="*/ 374 h 3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6" name="Freeform 65">
              <a:extLst>
                <a:ext uri="{FF2B5EF4-FFF2-40B4-BE49-F238E27FC236}">
                  <a16:creationId xmlns:a16="http://schemas.microsoft.com/office/drawing/2014/main" id="{F8ECF529-E6FE-4553-802F-EFCFDF241506}"/>
                </a:ext>
              </a:extLst>
            </p:cNvPr>
            <p:cNvSpPr>
              <a:spLocks noChangeArrowheads="1"/>
            </p:cNvSpPr>
            <p:nvPr/>
          </p:nvSpPr>
          <p:spPr bwMode="auto">
            <a:xfrm>
              <a:off x="100012" y="469900"/>
              <a:ext cx="1157288" cy="912813"/>
            </a:xfrm>
            <a:custGeom>
              <a:avLst/>
              <a:gdLst>
                <a:gd name="T0" fmla="*/ 2147483646 w 394"/>
                <a:gd name="T1" fmla="*/ 2147483646 h 311"/>
                <a:gd name="T2" fmla="*/ 2147483646 w 394"/>
                <a:gd name="T3" fmla="*/ 2147483646 h 311"/>
                <a:gd name="T4" fmla="*/ 2147483646 w 394"/>
                <a:gd name="T5" fmla="*/ 2147483646 h 311"/>
                <a:gd name="T6" fmla="*/ 2147483646 w 394"/>
                <a:gd name="T7" fmla="*/ 2147483646 h 311"/>
                <a:gd name="T8" fmla="*/ 2147483646 w 394"/>
                <a:gd name="T9" fmla="*/ 2147483646 h 311"/>
                <a:gd name="T10" fmla="*/ 0 w 394"/>
                <a:gd name="T11" fmla="*/ 2147483646 h 311"/>
                <a:gd name="T12" fmla="*/ 0 w 394"/>
                <a:gd name="T13" fmla="*/ 2147483646 h 311"/>
                <a:gd name="T14" fmla="*/ 0 w 394"/>
                <a:gd name="T15" fmla="*/ 2147483646 h 311"/>
                <a:gd name="T16" fmla="*/ 2147483646 w 394"/>
                <a:gd name="T17" fmla="*/ 2147483646 h 311"/>
                <a:gd name="T18" fmla="*/ 2147483646 w 394"/>
                <a:gd name="T19" fmla="*/ 2147483646 h 311"/>
                <a:gd name="T20" fmla="*/ 2147483646 w 394"/>
                <a:gd name="T21" fmla="*/ 0 h 311"/>
                <a:gd name="T22" fmla="*/ 2147483646 w 394"/>
                <a:gd name="T23" fmla="*/ 0 h 311"/>
                <a:gd name="T24" fmla="*/ 2147483646 w 394"/>
                <a:gd name="T25" fmla="*/ 0 h 311"/>
                <a:gd name="T26" fmla="*/ 2147483646 w 394"/>
                <a:gd name="T27" fmla="*/ 0 h 311"/>
                <a:gd name="T28" fmla="*/ 2147483646 w 394"/>
                <a:gd name="T29" fmla="*/ 0 h 311"/>
                <a:gd name="T30" fmla="*/ 2147483646 w 394"/>
                <a:gd name="T31" fmla="*/ 2147483646 h 311"/>
                <a:gd name="T32" fmla="*/ 2147483646 w 394"/>
                <a:gd name="T33" fmla="*/ 2147483646 h 311"/>
                <a:gd name="T34" fmla="*/ 2147483646 w 394"/>
                <a:gd name="T35" fmla="*/ 2147483646 h 311"/>
                <a:gd name="T36" fmla="*/ 2147483646 w 394"/>
                <a:gd name="T37" fmla="*/ 2147483646 h 311"/>
                <a:gd name="T38" fmla="*/ 2147483646 w 394"/>
                <a:gd name="T39" fmla="*/ 2147483646 h 311"/>
                <a:gd name="T40" fmla="*/ 2147483646 w 394"/>
                <a:gd name="T41" fmla="*/ 2147483646 h 311"/>
                <a:gd name="T42" fmla="*/ 2147483646 w 394"/>
                <a:gd name="T43" fmla="*/ 2147483646 h 311"/>
                <a:gd name="T44" fmla="*/ 2147483646 w 394"/>
                <a:gd name="T45" fmla="*/ 2147483646 h 311"/>
                <a:gd name="T46" fmla="*/ 2147483646 w 394"/>
                <a:gd name="T47" fmla="*/ 2147483646 h 311"/>
                <a:gd name="T48" fmla="*/ 2147483646 w 394"/>
                <a:gd name="T49" fmla="*/ 2147483646 h 311"/>
                <a:gd name="T50" fmla="*/ 2147483646 w 394"/>
                <a:gd name="T51" fmla="*/ 2147483646 h 311"/>
                <a:gd name="T52" fmla="*/ 2147483646 w 394"/>
                <a:gd name="T53" fmla="*/ 2147483646 h 311"/>
                <a:gd name="T54" fmla="*/ 2147483646 w 394"/>
                <a:gd name="T55" fmla="*/ 2147483646 h 311"/>
                <a:gd name="T56" fmla="*/ 2147483646 w 394"/>
                <a:gd name="T57" fmla="*/ 2147483646 h 311"/>
                <a:gd name="T58" fmla="*/ 2147483646 w 394"/>
                <a:gd name="T59" fmla="*/ 2147483646 h 311"/>
                <a:gd name="T60" fmla="*/ 2147483646 w 394"/>
                <a:gd name="T61" fmla="*/ 2147483646 h 311"/>
                <a:gd name="T62" fmla="*/ 2147483646 w 394"/>
                <a:gd name="T63" fmla="*/ 2147483646 h 311"/>
                <a:gd name="T64" fmla="*/ 2147483646 w 394"/>
                <a:gd name="T65" fmla="*/ 2147483646 h 311"/>
                <a:gd name="T66" fmla="*/ 2147483646 w 394"/>
                <a:gd name="T67" fmla="*/ 2147483646 h 311"/>
                <a:gd name="T68" fmla="*/ 2147483646 w 394"/>
                <a:gd name="T69" fmla="*/ 2147483646 h 311"/>
                <a:gd name="T70" fmla="*/ 2147483646 w 394"/>
                <a:gd name="T71" fmla="*/ 2147483646 h 311"/>
                <a:gd name="T72" fmla="*/ 2147483646 w 394"/>
                <a:gd name="T73" fmla="*/ 2147483646 h 311"/>
                <a:gd name="T74" fmla="*/ 2147483646 w 394"/>
                <a:gd name="T75" fmla="*/ 2147483646 h 311"/>
                <a:gd name="T76" fmla="*/ 2147483646 w 394"/>
                <a:gd name="T77" fmla="*/ 2147483646 h 311"/>
                <a:gd name="T78" fmla="*/ 2147483646 w 394"/>
                <a:gd name="T79" fmla="*/ 2147483646 h 311"/>
                <a:gd name="T80" fmla="*/ 2147483646 w 394"/>
                <a:gd name="T81" fmla="*/ 2147483646 h 311"/>
                <a:gd name="T82" fmla="*/ 2147483646 w 394"/>
                <a:gd name="T83" fmla="*/ 2147483646 h 311"/>
                <a:gd name="T84" fmla="*/ 2147483646 w 394"/>
                <a:gd name="T85" fmla="*/ 0 h 311"/>
                <a:gd name="T86" fmla="*/ 2147483646 w 394"/>
                <a:gd name="T87" fmla="*/ 2147483646 h 311"/>
                <a:gd name="T88" fmla="*/ 2147483646 w 394"/>
                <a:gd name="T89" fmla="*/ 2147483646 h 311"/>
                <a:gd name="T90" fmla="*/ 2147483646 w 394"/>
                <a:gd name="T91" fmla="*/ 2147483646 h 311"/>
                <a:gd name="T92" fmla="*/ 2147483646 w 394"/>
                <a:gd name="T93" fmla="*/ 2147483646 h 311"/>
                <a:gd name="T94" fmla="*/ 2147483646 w 394"/>
                <a:gd name="T95" fmla="*/ 2147483646 h 311"/>
                <a:gd name="T96" fmla="*/ 2147483646 w 394"/>
                <a:gd name="T97" fmla="*/ 2147483646 h 311"/>
                <a:gd name="T98" fmla="*/ 2147483646 w 394"/>
                <a:gd name="T99" fmla="*/ 2147483646 h 311"/>
                <a:gd name="T100" fmla="*/ 2147483646 w 394"/>
                <a:gd name="T101" fmla="*/ 2147483646 h 311"/>
                <a:gd name="T102" fmla="*/ 2147483646 w 394"/>
                <a:gd name="T103" fmla="*/ 2147483646 h 311"/>
                <a:gd name="T104" fmla="*/ 2147483646 w 394"/>
                <a:gd name="T105" fmla="*/ 2147483646 h 3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4"/>
                <a:gd name="T160" fmla="*/ 0 h 311"/>
                <a:gd name="T161" fmla="*/ 394 w 394"/>
                <a:gd name="T162" fmla="*/ 311 h 3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7" name="Freeform 66">
              <a:extLst>
                <a:ext uri="{FF2B5EF4-FFF2-40B4-BE49-F238E27FC236}">
                  <a16:creationId xmlns:a16="http://schemas.microsoft.com/office/drawing/2014/main" id="{98540C02-B166-44A2-84CC-32B50E643698}"/>
                </a:ext>
              </a:extLst>
            </p:cNvPr>
            <p:cNvSpPr>
              <a:spLocks noChangeArrowheads="1"/>
            </p:cNvSpPr>
            <p:nvPr/>
          </p:nvSpPr>
          <p:spPr bwMode="auto">
            <a:xfrm>
              <a:off x="149225" y="666750"/>
              <a:ext cx="1058863" cy="660400"/>
            </a:xfrm>
            <a:custGeom>
              <a:avLst/>
              <a:gdLst>
                <a:gd name="T0" fmla="*/ 2147483646 w 360"/>
                <a:gd name="T1" fmla="*/ 0 h 225"/>
                <a:gd name="T2" fmla="*/ 2147483646 w 360"/>
                <a:gd name="T3" fmla="*/ 2147483646 h 225"/>
                <a:gd name="T4" fmla="*/ 2147483646 w 360"/>
                <a:gd name="T5" fmla="*/ 2147483646 h 225"/>
                <a:gd name="T6" fmla="*/ 2147483646 w 360"/>
                <a:gd name="T7" fmla="*/ 2147483646 h 225"/>
                <a:gd name="T8" fmla="*/ 2147483646 w 360"/>
                <a:gd name="T9" fmla="*/ 2147483646 h 225"/>
                <a:gd name="T10" fmla="*/ 2147483646 w 360"/>
                <a:gd name="T11" fmla="*/ 2147483646 h 225"/>
                <a:gd name="T12" fmla="*/ 2147483646 w 360"/>
                <a:gd name="T13" fmla="*/ 2147483646 h 225"/>
                <a:gd name="T14" fmla="*/ 2147483646 w 360"/>
                <a:gd name="T15" fmla="*/ 2147483646 h 225"/>
                <a:gd name="T16" fmla="*/ 2147483646 w 360"/>
                <a:gd name="T17" fmla="*/ 2147483646 h 225"/>
                <a:gd name="T18" fmla="*/ 2147483646 w 360"/>
                <a:gd name="T19" fmla="*/ 2147483646 h 225"/>
                <a:gd name="T20" fmla="*/ 0 w 360"/>
                <a:gd name="T21" fmla="*/ 2147483646 h 225"/>
                <a:gd name="T22" fmla="*/ 0 w 360"/>
                <a:gd name="T23" fmla="*/ 2147483646 h 225"/>
                <a:gd name="T24" fmla="*/ 2147483646 w 360"/>
                <a:gd name="T25" fmla="*/ 2147483646 h 225"/>
                <a:gd name="T26" fmla="*/ 2147483646 w 360"/>
                <a:gd name="T27" fmla="*/ 2147483646 h 225"/>
                <a:gd name="T28" fmla="*/ 2147483646 w 360"/>
                <a:gd name="T29" fmla="*/ 2147483646 h 225"/>
                <a:gd name="T30" fmla="*/ 2147483646 w 360"/>
                <a:gd name="T31" fmla="*/ 2147483646 h 225"/>
                <a:gd name="T32" fmla="*/ 2147483646 w 360"/>
                <a:gd name="T33" fmla="*/ 2147483646 h 225"/>
                <a:gd name="T34" fmla="*/ 2147483646 w 360"/>
                <a:gd name="T35" fmla="*/ 2147483646 h 225"/>
                <a:gd name="T36" fmla="*/ 2147483646 w 360"/>
                <a:gd name="T37" fmla="*/ 2147483646 h 225"/>
                <a:gd name="T38" fmla="*/ 2147483646 w 360"/>
                <a:gd name="T39" fmla="*/ 0 h 2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0"/>
                <a:gd name="T61" fmla="*/ 0 h 225"/>
                <a:gd name="T62" fmla="*/ 360 w 360"/>
                <a:gd name="T63" fmla="*/ 225 h 2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5138" name="Oval 67">
              <a:extLst>
                <a:ext uri="{FF2B5EF4-FFF2-40B4-BE49-F238E27FC236}">
                  <a16:creationId xmlns:a16="http://schemas.microsoft.com/office/drawing/2014/main" id="{BF6D555D-D0A7-48A6-9EA3-B9C97CB5100D}"/>
                </a:ext>
              </a:extLst>
            </p:cNvPr>
            <p:cNvSpPr>
              <a:spLocks noChangeArrowheads="1"/>
            </p:cNvSpPr>
            <p:nvPr/>
          </p:nvSpPr>
          <p:spPr bwMode="auto">
            <a:xfrm>
              <a:off x="631825" y="59055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sp>
        <p:nvSpPr>
          <p:cNvPr id="5123" name="TextBox 8">
            <a:extLst>
              <a:ext uri="{FF2B5EF4-FFF2-40B4-BE49-F238E27FC236}">
                <a16:creationId xmlns:a16="http://schemas.microsoft.com/office/drawing/2014/main" id="{0EF7FB21-B044-4D37-9CC6-02BCBE07A6F2}"/>
              </a:ext>
            </a:extLst>
          </p:cNvPr>
          <p:cNvSpPr>
            <a:spLocks noChangeArrowheads="1"/>
          </p:cNvSpPr>
          <p:nvPr/>
        </p:nvSpPr>
        <p:spPr bwMode="auto">
          <a:xfrm>
            <a:off x="1633538" y="436563"/>
            <a:ext cx="5113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第一章  </a:t>
            </a:r>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前的准备</a:t>
            </a:r>
            <a:endParaRPr lang="zh-CN"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4" name="文本框 1">
            <a:extLst>
              <a:ext uri="{FF2B5EF4-FFF2-40B4-BE49-F238E27FC236}">
                <a16:creationId xmlns:a16="http://schemas.microsoft.com/office/drawing/2014/main" id="{8279FB2B-F757-4A12-A09E-B92F56CB6D55}"/>
              </a:ext>
            </a:extLst>
          </p:cNvPr>
          <p:cNvSpPr>
            <a:spLocks noChangeArrowheads="1"/>
          </p:cNvSpPr>
          <p:nvPr/>
        </p:nvSpPr>
        <p:spPr bwMode="auto">
          <a:xfrm>
            <a:off x="1391602" y="1170246"/>
            <a:ext cx="4414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1.4 </a:t>
            </a:r>
            <a:r>
              <a:rPr lang="zh-CN" altLang="en-US" sz="28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用户代表确认文档</a:t>
            </a:r>
          </a:p>
        </p:txBody>
      </p:sp>
      <p:grpSp>
        <p:nvGrpSpPr>
          <p:cNvPr id="13" name="组合 12">
            <a:extLst>
              <a:ext uri="{FF2B5EF4-FFF2-40B4-BE49-F238E27FC236}">
                <a16:creationId xmlns:a16="http://schemas.microsoft.com/office/drawing/2014/main" id="{FC1F7C60-A354-4125-B68B-3FDDF37887A5}"/>
              </a:ext>
            </a:extLst>
          </p:cNvPr>
          <p:cNvGrpSpPr/>
          <p:nvPr/>
        </p:nvGrpSpPr>
        <p:grpSpPr>
          <a:xfrm>
            <a:off x="1546059" y="1887344"/>
            <a:ext cx="2052961" cy="461665"/>
            <a:chOff x="1143000" y="1929903"/>
            <a:chExt cx="2052961" cy="461665"/>
          </a:xfrm>
        </p:grpSpPr>
        <p:sp>
          <p:nvSpPr>
            <p:cNvPr id="14" name="燕尾形 18">
              <a:extLst>
                <a:ext uri="{FF2B5EF4-FFF2-40B4-BE49-F238E27FC236}">
                  <a16:creationId xmlns:a16="http://schemas.microsoft.com/office/drawing/2014/main" id="{3EFFDDBC-A99E-4971-8A7D-9B4147699FAA}"/>
                </a:ext>
              </a:extLst>
            </p:cNvPr>
            <p:cNvSpPr>
              <a:spLocks noChangeArrowheads="1"/>
            </p:cNvSpPr>
            <p:nvPr/>
          </p:nvSpPr>
          <p:spPr bwMode="auto">
            <a:xfrm>
              <a:off x="1143000" y="2052786"/>
              <a:ext cx="215900" cy="215900"/>
            </a:xfrm>
            <a:prstGeom prst="chevron">
              <a:avLst>
                <a:gd name="adj" fmla="val 50000"/>
              </a:avLst>
            </a:prstGeom>
            <a:solidFill>
              <a:srgbClr val="1D8DE5"/>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latin typeface="宋体" panose="02010600030101010101" pitchFamily="2" charset="-122"/>
                <a:sym typeface="宋体" panose="02010600030101010101" pitchFamily="2" charset="-122"/>
              </a:endParaRPr>
            </a:p>
          </p:txBody>
        </p:sp>
        <p:sp>
          <p:nvSpPr>
            <p:cNvPr id="15" name="文本框 1">
              <a:extLst>
                <a:ext uri="{FF2B5EF4-FFF2-40B4-BE49-F238E27FC236}">
                  <a16:creationId xmlns:a16="http://schemas.microsoft.com/office/drawing/2014/main" id="{6E678DBB-F34C-4EA7-B607-2484D1CF3AAC}"/>
                </a:ext>
              </a:extLst>
            </p:cNvPr>
            <p:cNvSpPr>
              <a:spLocks noChangeArrowheads="1"/>
            </p:cNvSpPr>
            <p:nvPr/>
          </p:nvSpPr>
          <p:spPr bwMode="auto">
            <a:xfrm>
              <a:off x="1515888" y="1929903"/>
              <a:ext cx="1680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确认信息</a:t>
              </a:r>
            </a:p>
          </p:txBody>
        </p:sp>
      </p:grpSp>
      <p:sp>
        <p:nvSpPr>
          <p:cNvPr id="16" name="文本框 14">
            <a:extLst>
              <a:ext uri="{FF2B5EF4-FFF2-40B4-BE49-F238E27FC236}">
                <a16:creationId xmlns:a16="http://schemas.microsoft.com/office/drawing/2014/main" id="{864546F2-365E-4206-9F0D-ADAEB579267C}"/>
              </a:ext>
            </a:extLst>
          </p:cNvPr>
          <p:cNvSpPr>
            <a:spLocks noChangeArrowheads="1"/>
          </p:cNvSpPr>
          <p:nvPr/>
        </p:nvSpPr>
        <p:spPr bwMode="auto">
          <a:xfrm>
            <a:off x="526527" y="2314311"/>
            <a:ext cx="5490464"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杨枨老师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邀请时间：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03</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18:34 (</a:t>
            </a:r>
            <a:r>
              <a:rPr lang="zh-CN" altLang="en-US" dirty="0">
                <a:solidFill>
                  <a:srgbClr val="595959"/>
                </a:solidFill>
                <a:latin typeface="微软雅黑" panose="020B0503020204020204" pitchFamily="34" charset="-122"/>
                <a:ea typeface="微软雅黑" panose="020B0503020204020204" pitchFamily="34" charset="-122"/>
              </a:rPr>
              <a:t>星期一</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同意时间：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03</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19:51 (</a:t>
            </a:r>
            <a:r>
              <a:rPr lang="zh-CN" altLang="en-US" dirty="0">
                <a:solidFill>
                  <a:srgbClr val="595959"/>
                </a:solidFill>
                <a:latin typeface="微软雅黑" panose="020B0503020204020204" pitchFamily="34" charset="-122"/>
                <a:ea typeface="微软雅黑" panose="020B0503020204020204" pitchFamily="34" charset="-122"/>
              </a:rPr>
              <a:t>星期一</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buFont typeface="Arial" panose="020B0604020202020204" pitchFamily="34" charset="0"/>
              <a:buNone/>
            </a:pPr>
            <a:endParaRPr lang="zh-CN" altLang="en-US" dirty="0">
              <a:solidFill>
                <a:srgbClr val="595959"/>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931746D-A776-43E7-B69C-7C67AB37ACEF}"/>
              </a:ext>
            </a:extLst>
          </p:cNvPr>
          <p:cNvPicPr/>
          <p:nvPr/>
        </p:nvPicPr>
        <p:blipFill>
          <a:blip r:embed="rId2"/>
          <a:stretch>
            <a:fillRect/>
          </a:stretch>
        </p:blipFill>
        <p:spPr>
          <a:xfrm>
            <a:off x="526527" y="3692757"/>
            <a:ext cx="5001045" cy="2623847"/>
          </a:xfrm>
          <a:prstGeom prst="rect">
            <a:avLst/>
          </a:prstGeom>
        </p:spPr>
      </p:pic>
      <p:pic>
        <p:nvPicPr>
          <p:cNvPr id="19" name="图片 18">
            <a:extLst>
              <a:ext uri="{FF2B5EF4-FFF2-40B4-BE49-F238E27FC236}">
                <a16:creationId xmlns:a16="http://schemas.microsoft.com/office/drawing/2014/main" id="{4933E9FE-3426-4413-8AF6-59FF6FA54852}"/>
              </a:ext>
            </a:extLst>
          </p:cNvPr>
          <p:cNvPicPr/>
          <p:nvPr/>
        </p:nvPicPr>
        <p:blipFill>
          <a:blip r:embed="rId3"/>
          <a:stretch>
            <a:fillRect/>
          </a:stretch>
        </p:blipFill>
        <p:spPr>
          <a:xfrm>
            <a:off x="5944364" y="3692757"/>
            <a:ext cx="5786380" cy="2623847"/>
          </a:xfrm>
          <a:prstGeom prst="rect">
            <a:avLst/>
          </a:prstGeom>
        </p:spPr>
      </p:pic>
      <p:sp>
        <p:nvSpPr>
          <p:cNvPr id="20" name="文本框 14">
            <a:extLst>
              <a:ext uri="{FF2B5EF4-FFF2-40B4-BE49-F238E27FC236}">
                <a16:creationId xmlns:a16="http://schemas.microsoft.com/office/drawing/2014/main" id="{0B7BEF09-4201-471A-8259-2D54C7E44B04}"/>
              </a:ext>
            </a:extLst>
          </p:cNvPr>
          <p:cNvSpPr>
            <a:spLocks noChangeArrowheads="1"/>
          </p:cNvSpPr>
          <p:nvPr/>
        </p:nvSpPr>
        <p:spPr bwMode="auto">
          <a:xfrm>
            <a:off x="5944364" y="2349009"/>
            <a:ext cx="5490464"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用户代表：</a:t>
            </a:r>
            <a:r>
              <a:rPr lang="zh-CN" altLang="en-US" dirty="0">
                <a:solidFill>
                  <a:srgbClr val="595959"/>
                </a:solidFill>
                <a:latin typeface="微软雅黑" panose="020B0503020204020204" pitchFamily="34" charset="-122"/>
                <a:ea typeface="微软雅黑" panose="020B0503020204020204" pitchFamily="34" charset="-122"/>
              </a:rPr>
              <a:t>柯海丰老师</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邀请时间：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21</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14:30 (</a:t>
            </a:r>
            <a:r>
              <a:rPr lang="zh-CN" altLang="en-US" dirty="0">
                <a:solidFill>
                  <a:srgbClr val="595959"/>
                </a:solidFill>
                <a:latin typeface="微软雅黑" panose="020B0503020204020204" pitchFamily="34" charset="-122"/>
                <a:ea typeface="微软雅黑" panose="020B0503020204020204" pitchFamily="34" charset="-122"/>
              </a:rPr>
              <a:t>星期五</a:t>
            </a:r>
            <a:r>
              <a:rPr lang="en-US" altLang="zh-CN" dirty="0">
                <a:solidFill>
                  <a:srgbClr val="595959"/>
                </a:solidFill>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r>
              <a:rPr lang="zh-CN" altLang="en-US" dirty="0">
                <a:solidFill>
                  <a:srgbClr val="1D8DE5"/>
                </a:solidFill>
                <a:latin typeface="微软雅黑" panose="020B0503020204020204" pitchFamily="34" charset="-122"/>
                <a:ea typeface="微软雅黑" panose="020B0503020204020204" pitchFamily="34" charset="-122"/>
              </a:rPr>
              <a:t>同意时间：</a:t>
            </a:r>
            <a:r>
              <a:rPr lang="en-US" altLang="zh-CN" dirty="0">
                <a:solidFill>
                  <a:srgbClr val="595959"/>
                </a:solidFill>
                <a:latin typeface="微软雅黑" panose="020B0503020204020204" pitchFamily="34" charset="-122"/>
                <a:ea typeface="微软雅黑" panose="020B0503020204020204" pitchFamily="34" charset="-122"/>
              </a:rPr>
              <a:t>2018</a:t>
            </a:r>
            <a:r>
              <a:rPr lang="zh-CN" altLang="en-US" dirty="0">
                <a:solidFill>
                  <a:srgbClr val="595959"/>
                </a:solidFill>
                <a:latin typeface="微软雅黑" panose="020B0503020204020204" pitchFamily="34" charset="-122"/>
                <a:ea typeface="微软雅黑" panose="020B0503020204020204" pitchFamily="34" charset="-122"/>
              </a:rPr>
              <a:t>年</a:t>
            </a:r>
            <a:r>
              <a:rPr lang="en-US" altLang="zh-CN" dirty="0">
                <a:solidFill>
                  <a:srgbClr val="595959"/>
                </a:solidFill>
                <a:latin typeface="微软雅黑" panose="020B0503020204020204" pitchFamily="34" charset="-122"/>
                <a:ea typeface="微软雅黑" panose="020B0503020204020204" pitchFamily="34" charset="-122"/>
              </a:rPr>
              <a:t>12</a:t>
            </a:r>
            <a:r>
              <a:rPr lang="zh-CN" altLang="en-US" dirty="0">
                <a:solidFill>
                  <a:srgbClr val="595959"/>
                </a:solidFill>
                <a:latin typeface="微软雅黑" panose="020B0503020204020204" pitchFamily="34" charset="-122"/>
                <a:ea typeface="微软雅黑" panose="020B0503020204020204" pitchFamily="34" charset="-122"/>
              </a:rPr>
              <a:t>月</a:t>
            </a:r>
            <a:r>
              <a:rPr lang="en-US" altLang="zh-CN" dirty="0">
                <a:solidFill>
                  <a:srgbClr val="595959"/>
                </a:solidFill>
                <a:latin typeface="微软雅黑" panose="020B0503020204020204" pitchFamily="34" charset="-122"/>
                <a:ea typeface="微软雅黑" panose="020B0503020204020204" pitchFamily="34" charset="-122"/>
              </a:rPr>
              <a:t>21</a:t>
            </a:r>
            <a:r>
              <a:rPr lang="zh-CN" altLang="en-US" dirty="0">
                <a:solidFill>
                  <a:srgbClr val="595959"/>
                </a:solidFill>
                <a:latin typeface="微软雅黑" panose="020B0503020204020204" pitchFamily="34" charset="-122"/>
                <a:ea typeface="微软雅黑" panose="020B0503020204020204" pitchFamily="34" charset="-122"/>
              </a:rPr>
              <a:t>日 </a:t>
            </a:r>
            <a:r>
              <a:rPr lang="en-US" altLang="zh-CN" dirty="0">
                <a:solidFill>
                  <a:srgbClr val="595959"/>
                </a:solidFill>
                <a:latin typeface="微软雅黑" panose="020B0503020204020204" pitchFamily="34" charset="-122"/>
                <a:ea typeface="微软雅黑" panose="020B0503020204020204" pitchFamily="34" charset="-122"/>
              </a:rPr>
              <a:t>19:40 (</a:t>
            </a:r>
            <a:r>
              <a:rPr lang="zh-CN" altLang="en-US" dirty="0">
                <a:solidFill>
                  <a:srgbClr val="595959"/>
                </a:solidFill>
                <a:latin typeface="微软雅黑" panose="020B0503020204020204" pitchFamily="34" charset="-122"/>
                <a:ea typeface="微软雅黑" panose="020B0503020204020204" pitchFamily="34" charset="-122"/>
              </a:rPr>
              <a:t>星期五</a:t>
            </a:r>
            <a:r>
              <a:rPr lang="en-US" altLang="zh-CN" dirty="0">
                <a:solidFill>
                  <a:srgbClr val="595959"/>
                </a:solidFill>
                <a:latin typeface="微软雅黑" panose="020B0503020204020204" pitchFamily="34" charset="-122"/>
                <a:ea typeface="微软雅黑" panose="020B0503020204020204" pitchFamily="34" charset="-122"/>
              </a:rPr>
              <a:t>)</a:t>
            </a:r>
            <a:endParaRPr lang="zh-CN" altLang="en-US"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601533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TotalTime>
  <Pages>0</Pages>
  <Words>3821</Words>
  <Characters>0</Characters>
  <Application>Microsoft Office PowerPoint</Application>
  <DocSecurity>0</DocSecurity>
  <PresentationFormat>宽屏</PresentationFormat>
  <Lines>0</Lines>
  <Paragraphs>789</Paragraphs>
  <Slides>48</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48</vt:i4>
      </vt:variant>
    </vt:vector>
  </HeadingPairs>
  <TitlesOfParts>
    <vt:vector size="60" baseType="lpstr">
      <vt:lpstr>Arial Unicode MS</vt:lpstr>
      <vt:lpstr>等线</vt:lpstr>
      <vt:lpstr>等线 Light</vt:lpstr>
      <vt:lpstr>宋体</vt:lpstr>
      <vt:lpstr>微软雅黑</vt:lpstr>
      <vt:lpstr>Arial</vt:lpstr>
      <vt:lpstr>Calibri</vt:lpstr>
      <vt:lpstr>Calibri Light</vt:lpstr>
      <vt:lpstr>Times New Roman</vt:lpstr>
      <vt:lpstr>Office 主题</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Teliss Tong</dc:creator>
  <cp:keywords/>
  <dc:description/>
  <cp:lastModifiedBy>陈栩</cp:lastModifiedBy>
  <cp:revision>918</cp:revision>
  <dcterms:created xsi:type="dcterms:W3CDTF">2014-03-17T12:23:00Z</dcterms:created>
  <dcterms:modified xsi:type="dcterms:W3CDTF">2019-01-08T23:48:04Z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